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257" r:id="rId2"/>
    <p:sldId id="296" r:id="rId3"/>
    <p:sldId id="276" r:id="rId4"/>
    <p:sldId id="277" r:id="rId5"/>
    <p:sldId id="259" r:id="rId6"/>
    <p:sldId id="260" r:id="rId7"/>
    <p:sldId id="261" r:id="rId8"/>
    <p:sldId id="294" r:id="rId9"/>
    <p:sldId id="295" r:id="rId10"/>
    <p:sldId id="298" r:id="rId11"/>
    <p:sldId id="299" r:id="rId12"/>
    <p:sldId id="300" r:id="rId13"/>
    <p:sldId id="301" r:id="rId14"/>
    <p:sldId id="302" r:id="rId15"/>
    <p:sldId id="303" r:id="rId16"/>
    <p:sldId id="304" r:id="rId17"/>
    <p:sldId id="305" r:id="rId18"/>
    <p:sldId id="306" r:id="rId19"/>
    <p:sldId id="307" r:id="rId20"/>
    <p:sldId id="308" r:id="rId21"/>
    <p:sldId id="312" r:id="rId22"/>
    <p:sldId id="309" r:id="rId23"/>
    <p:sldId id="310" r:id="rId24"/>
    <p:sldId id="311" r:id="rId25"/>
    <p:sldId id="269" r:id="rId26"/>
    <p:sldId id="313" r:id="rId27"/>
    <p:sldId id="314" r:id="rId28"/>
    <p:sldId id="315" r:id="rId29"/>
    <p:sldId id="279" r:id="rId30"/>
    <p:sldId id="285" r:id="rId31"/>
    <p:sldId id="287" r:id="rId32"/>
    <p:sldId id="288" r:id="rId33"/>
    <p:sldId id="290" r:id="rId34"/>
    <p:sldId id="289" r:id="rId35"/>
    <p:sldId id="271" r:id="rId36"/>
    <p:sldId id="297" r:id="rId37"/>
    <p:sldId id="291" r:id="rId38"/>
    <p:sldId id="292" r:id="rId39"/>
    <p:sldId id="316" r:id="rId4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9E09F9-3D55-4A16-B561-D0655C78FD09}" type="datetimeFigureOut">
              <a:rPr lang="ko-KR" altLang="en-US" smtClean="0"/>
              <a:t>2017-04-13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BFC403-8AC7-4983-97F3-D5B3025563B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27916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1B507-22DC-4DA2-9D42-FFB13CF0DF5A}" type="datetimeFigureOut">
              <a:rPr lang="ko-KR" altLang="en-US" smtClean="0"/>
              <a:t>2017-04-13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BF2D4-B901-4A86-BFE1-BBB21FCBFA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43512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1B507-22DC-4DA2-9D42-FFB13CF0DF5A}" type="datetimeFigureOut">
              <a:rPr lang="ko-KR" altLang="en-US" smtClean="0"/>
              <a:t>2017-04-13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BF2D4-B901-4A86-BFE1-BBB21FCBFA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27028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1B507-22DC-4DA2-9D42-FFB13CF0DF5A}" type="datetimeFigureOut">
              <a:rPr lang="ko-KR" altLang="en-US" smtClean="0"/>
              <a:t>2017-04-13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BF2D4-B901-4A86-BFE1-BBB21FCBFA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79977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1B507-22DC-4DA2-9D42-FFB13CF0DF5A}" type="datetimeFigureOut">
              <a:rPr lang="ko-KR" altLang="en-US" smtClean="0"/>
              <a:t>2017-04-13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BF2D4-B901-4A86-BFE1-BBB21FCBFA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16664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1B507-22DC-4DA2-9D42-FFB13CF0DF5A}" type="datetimeFigureOut">
              <a:rPr lang="ko-KR" altLang="en-US" smtClean="0"/>
              <a:t>2017-04-13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BF2D4-B901-4A86-BFE1-BBB21FCBFA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82907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1B507-22DC-4DA2-9D42-FFB13CF0DF5A}" type="datetimeFigureOut">
              <a:rPr lang="ko-KR" altLang="en-US" smtClean="0"/>
              <a:t>2017-04-13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BF2D4-B901-4A86-BFE1-BBB21FCBFA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2756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1B507-22DC-4DA2-9D42-FFB13CF0DF5A}" type="datetimeFigureOut">
              <a:rPr lang="ko-KR" altLang="en-US" smtClean="0"/>
              <a:t>2017-04-13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BF2D4-B901-4A86-BFE1-BBB21FCBFA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38512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1B507-22DC-4DA2-9D42-FFB13CF0DF5A}" type="datetimeFigureOut">
              <a:rPr lang="ko-KR" altLang="en-US" smtClean="0"/>
              <a:t>2017-04-13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BF2D4-B901-4A86-BFE1-BBB21FCBFA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32456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1B507-22DC-4DA2-9D42-FFB13CF0DF5A}" type="datetimeFigureOut">
              <a:rPr lang="ko-KR" altLang="en-US" smtClean="0"/>
              <a:t>2017-04-13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BF2D4-B901-4A86-BFE1-BBB21FCBFA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12592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1B507-22DC-4DA2-9D42-FFB13CF0DF5A}" type="datetimeFigureOut">
              <a:rPr lang="ko-KR" altLang="en-US" smtClean="0"/>
              <a:t>2017-04-13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BF2D4-B901-4A86-BFE1-BBB21FCBFA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46652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1B507-22DC-4DA2-9D42-FFB13CF0DF5A}" type="datetimeFigureOut">
              <a:rPr lang="ko-KR" altLang="en-US" smtClean="0"/>
              <a:t>2017-04-13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BF2D4-B901-4A86-BFE1-BBB21FCBFA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3054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B1B507-22DC-4DA2-9D42-FFB13CF0DF5A}" type="datetimeFigureOut">
              <a:rPr lang="ko-KR" altLang="en-US" smtClean="0"/>
              <a:t>2017-04-13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3BF2D4-B901-4A86-BFE1-BBB21FCBFA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47961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538655"/>
            <a:ext cx="9144000" cy="1248508"/>
          </a:xfrm>
        </p:spPr>
        <p:txBody>
          <a:bodyPr>
            <a:normAutofit/>
          </a:bodyPr>
          <a:lstStyle/>
          <a:p>
            <a:r>
              <a:rPr lang="ko-KR" altLang="en-US" sz="3600" dirty="0" smtClean="0"/>
              <a:t>인문학과 </a:t>
            </a:r>
            <a:r>
              <a:rPr lang="ko-KR" altLang="en-US" sz="3600" dirty="0" err="1" smtClean="0"/>
              <a:t>융합연구에</a:t>
            </a:r>
            <a:r>
              <a:rPr lang="ko-KR" altLang="en-US" sz="3600" dirty="0" smtClean="0"/>
              <a:t> 대한 </a:t>
            </a:r>
            <a:r>
              <a:rPr lang="en-US" altLang="ko-KR" sz="3600" dirty="0" smtClean="0"/>
              <a:t/>
            </a:r>
            <a:br>
              <a:rPr lang="en-US" altLang="ko-KR" sz="3600" dirty="0" smtClean="0"/>
            </a:br>
            <a:r>
              <a:rPr lang="ko-KR" altLang="en-US" sz="3600" dirty="0" smtClean="0"/>
              <a:t>철학적 접근</a:t>
            </a:r>
            <a:endParaRPr lang="ko-KR" altLang="en-US" sz="3600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ko-KR" altLang="en-US" dirty="0" smtClean="0"/>
              <a:t> 한국 사립대학교 인문대학 학장 협의회</a:t>
            </a:r>
            <a:endParaRPr lang="en-US" altLang="ko-KR" dirty="0" smtClean="0"/>
          </a:p>
          <a:p>
            <a:r>
              <a:rPr lang="ko-KR" altLang="en-US" dirty="0" smtClean="0"/>
              <a:t>김유신</a:t>
            </a:r>
            <a:r>
              <a:rPr lang="en-US" altLang="ko-KR" dirty="0" smtClean="0"/>
              <a:t>(</a:t>
            </a:r>
            <a:r>
              <a:rPr lang="ko-KR" altLang="en-US" dirty="0" smtClean="0"/>
              <a:t>과학철학</a:t>
            </a:r>
            <a:r>
              <a:rPr lang="en-US" altLang="ko-KR" dirty="0" smtClean="0"/>
              <a:t>,</a:t>
            </a:r>
            <a:r>
              <a:rPr lang="ko-KR" altLang="en-US" dirty="0" smtClean="0"/>
              <a:t> 전자공학</a:t>
            </a:r>
            <a:r>
              <a:rPr lang="en-US" altLang="ko-KR" dirty="0"/>
              <a:t>)</a:t>
            </a:r>
            <a:endParaRPr lang="en-US" altLang="ko-KR" dirty="0" smtClean="0"/>
          </a:p>
          <a:p>
            <a:r>
              <a:rPr lang="en-US" altLang="ko-KR" dirty="0" smtClean="0"/>
              <a:t>(</a:t>
            </a:r>
            <a:r>
              <a:rPr lang="ko-KR" altLang="en-US" dirty="0" smtClean="0"/>
              <a:t>부산대 명예교수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한국과학기술 한림원 정회원</a:t>
            </a:r>
            <a:r>
              <a:rPr lang="en-US" altLang="ko-KR" dirty="0" smtClean="0"/>
              <a:t>)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r>
              <a:rPr lang="en-US" altLang="ko-KR" dirty="0" smtClean="0"/>
              <a:t>2017. 4. 14. </a:t>
            </a:r>
            <a:r>
              <a:rPr lang="ko-KR" altLang="en-US" dirty="0" smtClean="0"/>
              <a:t>오후 </a:t>
            </a:r>
            <a:r>
              <a:rPr lang="en-US" altLang="ko-KR" dirty="0" smtClean="0"/>
              <a:t>4</a:t>
            </a:r>
            <a:r>
              <a:rPr lang="ko-KR" altLang="en-US" dirty="0" smtClean="0"/>
              <a:t>시 동국대학교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845149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3200" dirty="0" smtClean="0"/>
              <a:t>1. </a:t>
            </a:r>
            <a:r>
              <a:rPr lang="ko-KR" altLang="en-US" sz="3200" dirty="0" smtClean="0"/>
              <a:t>서론</a:t>
            </a:r>
            <a:endParaRPr lang="ko-KR" altLang="en-US" sz="32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sz="3200" dirty="0"/>
              <a:t>우리 사회 </a:t>
            </a:r>
            <a:r>
              <a:rPr lang="en-US" altLang="ko-KR" sz="3200" dirty="0"/>
              <a:t>: </a:t>
            </a:r>
            <a:r>
              <a:rPr lang="ko-KR" altLang="en-US" sz="3200" dirty="0"/>
              <a:t>추격의 시대에서 선도의 </a:t>
            </a:r>
            <a:r>
              <a:rPr lang="ko-KR" altLang="en-US" sz="3200" dirty="0" smtClean="0"/>
              <a:t>시대로 진입</a:t>
            </a:r>
            <a:endParaRPr lang="en-US" altLang="ko-KR" sz="3200" dirty="0" smtClean="0"/>
          </a:p>
          <a:p>
            <a:r>
              <a:rPr lang="ko-KR" altLang="en-US" sz="3200" dirty="0" smtClean="0"/>
              <a:t>학문</a:t>
            </a:r>
            <a:r>
              <a:rPr lang="en-US" altLang="ko-KR" sz="3200" dirty="0" smtClean="0"/>
              <a:t>, </a:t>
            </a:r>
            <a:r>
              <a:rPr lang="ko-KR" altLang="en-US" sz="3200" dirty="0" err="1" smtClean="0"/>
              <a:t>학문성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인문학의 의미</a:t>
            </a:r>
            <a:endParaRPr lang="en-US" altLang="ko-KR" sz="3200" dirty="0" smtClean="0"/>
          </a:p>
          <a:p>
            <a:r>
              <a:rPr lang="ko-KR" altLang="en-US" sz="3200" dirty="0" err="1" smtClean="0"/>
              <a:t>융복합</a:t>
            </a:r>
            <a:r>
              <a:rPr lang="ko-KR" altLang="en-US" sz="3200" dirty="0" smtClean="0"/>
              <a:t> 시대에서 학문 및 연구의 융합의 의미</a:t>
            </a:r>
            <a:endParaRPr lang="en-US" altLang="ko-KR" sz="3200" dirty="0" smtClean="0"/>
          </a:p>
          <a:p>
            <a:endParaRPr lang="en-US" altLang="ko-KR" sz="3200" dirty="0" smtClean="0"/>
          </a:p>
          <a:p>
            <a:pPr marL="0" indent="0">
              <a:buNone/>
            </a:pPr>
            <a:r>
              <a:rPr lang="ko-KR" altLang="en-US" sz="3200" dirty="0" smtClean="0"/>
              <a:t>마이클 </a:t>
            </a:r>
            <a:r>
              <a:rPr lang="ko-KR" altLang="en-US" sz="3200" dirty="0" err="1" smtClean="0"/>
              <a:t>폴라니</a:t>
            </a:r>
            <a:r>
              <a:rPr lang="en-US" altLang="ko-KR" sz="3200" dirty="0" smtClean="0"/>
              <a:t>: </a:t>
            </a:r>
            <a:r>
              <a:rPr lang="ko-KR" altLang="en-US" sz="3200" dirty="0" err="1" smtClean="0"/>
              <a:t>암묵지와</a:t>
            </a:r>
            <a:r>
              <a:rPr lang="ko-KR" altLang="en-US" sz="3200" dirty="0" smtClean="0"/>
              <a:t> </a:t>
            </a:r>
            <a:r>
              <a:rPr lang="ko-KR" altLang="en-US" sz="3200" dirty="0" err="1" smtClean="0"/>
              <a:t>형식지</a:t>
            </a:r>
            <a:endParaRPr lang="en-US" altLang="ko-KR" sz="3200" dirty="0"/>
          </a:p>
          <a:p>
            <a:endParaRPr lang="en-US" altLang="ko-KR" sz="3200" dirty="0" smtClean="0"/>
          </a:p>
          <a:p>
            <a:r>
              <a:rPr lang="ko-KR" altLang="en-US" sz="3200" dirty="0" smtClean="0"/>
              <a:t>인문학과 타 학문과의 융합 어떻게 할 수 있는가</a:t>
            </a:r>
            <a:r>
              <a:rPr lang="en-US" altLang="ko-KR" sz="3200" dirty="0" smtClean="0"/>
              <a:t>?</a:t>
            </a:r>
          </a:p>
          <a:p>
            <a:r>
              <a:rPr lang="ko-KR" altLang="en-US" sz="3200" dirty="0" smtClean="0"/>
              <a:t>인문학의 이 시대의 기여란 무엇인가</a:t>
            </a:r>
            <a:r>
              <a:rPr lang="en-US" altLang="ko-KR" sz="3200" dirty="0" smtClean="0"/>
              <a:t>? </a:t>
            </a:r>
          </a:p>
          <a:p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5430252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3200" dirty="0" smtClean="0"/>
              <a:t>1. </a:t>
            </a:r>
            <a:r>
              <a:rPr lang="ko-KR" altLang="en-US" sz="3200" dirty="0" smtClean="0"/>
              <a:t>서론</a:t>
            </a:r>
            <a:endParaRPr lang="ko-KR" altLang="en-US" sz="32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넓은 의미에서 근대 과학</a:t>
            </a:r>
            <a:r>
              <a:rPr lang="en-US" altLang="ko-KR" dirty="0" smtClean="0"/>
              <a:t>(</a:t>
            </a:r>
            <a:r>
              <a:rPr lang="ko-KR" altLang="en-US" dirty="0" smtClean="0"/>
              <a:t>학문</a:t>
            </a:r>
            <a:r>
              <a:rPr lang="en-US" altLang="ko-KR" dirty="0" smtClean="0"/>
              <a:t>)</a:t>
            </a:r>
            <a:r>
              <a:rPr lang="ko-KR" altLang="en-US" dirty="0" smtClean="0"/>
              <a:t> 개념</a:t>
            </a:r>
            <a:endParaRPr lang="en-US" altLang="ko-KR" dirty="0" smtClean="0"/>
          </a:p>
          <a:p>
            <a:pPr marL="457200" lvl="1" indent="0">
              <a:buNone/>
            </a:pPr>
            <a:r>
              <a:rPr lang="en-US" altLang="ko-KR" dirty="0" smtClean="0"/>
              <a:t>1. </a:t>
            </a:r>
            <a:r>
              <a:rPr lang="ko-KR" altLang="en-US" dirty="0" smtClean="0"/>
              <a:t>체계적</a:t>
            </a:r>
            <a:r>
              <a:rPr lang="en-US" altLang="ko-KR" dirty="0" smtClean="0"/>
              <a:t>,</a:t>
            </a:r>
          </a:p>
          <a:p>
            <a:pPr marL="457200" lvl="1" indent="0">
              <a:buNone/>
            </a:pPr>
            <a:r>
              <a:rPr lang="en-US" altLang="ko-KR" dirty="0" smtClean="0"/>
              <a:t>2. </a:t>
            </a:r>
            <a:r>
              <a:rPr lang="ko-KR" altLang="en-US" dirty="0" smtClean="0"/>
              <a:t>논리적</a:t>
            </a:r>
            <a:r>
              <a:rPr lang="en-US" altLang="ko-KR" dirty="0" smtClean="0"/>
              <a:t>, </a:t>
            </a:r>
          </a:p>
          <a:p>
            <a:pPr marL="457200" lvl="1" indent="0">
              <a:buNone/>
            </a:pPr>
            <a:r>
              <a:rPr lang="en-US" altLang="ko-KR" dirty="0" smtClean="0"/>
              <a:t>3. </a:t>
            </a:r>
            <a:r>
              <a:rPr lang="ko-KR" altLang="en-US" dirty="0" smtClean="0"/>
              <a:t>주장의 근거</a:t>
            </a:r>
            <a:r>
              <a:rPr lang="en-US" altLang="ko-KR" dirty="0" smtClean="0"/>
              <a:t>, </a:t>
            </a:r>
            <a:r>
              <a:rPr lang="ko-KR" altLang="en-US" dirty="0" smtClean="0"/>
              <a:t>검증절차가 필요</a:t>
            </a:r>
            <a:endParaRPr lang="en-US" altLang="ko-KR" dirty="0" smtClean="0"/>
          </a:p>
          <a:p>
            <a:pPr marL="457200" lvl="1" indent="0">
              <a:buNone/>
            </a:pPr>
            <a:r>
              <a:rPr lang="en-US" altLang="ko-KR" dirty="0" smtClean="0"/>
              <a:t>  *</a:t>
            </a:r>
            <a:r>
              <a:rPr lang="ko-KR" altLang="en-US" dirty="0" smtClean="0"/>
              <a:t>이 세가지는 시대마다 다름  </a:t>
            </a:r>
            <a:endParaRPr lang="en-US" altLang="ko-KR" dirty="0" smtClean="0"/>
          </a:p>
          <a:p>
            <a:pPr marL="457200" lvl="1" indent="0">
              <a:buNone/>
            </a:pPr>
            <a:r>
              <a:rPr lang="en-US" altLang="ko-KR" dirty="0" smtClean="0"/>
              <a:t>4. </a:t>
            </a:r>
            <a:r>
              <a:rPr lang="ko-KR" altLang="en-US" dirty="0"/>
              <a:t>학</a:t>
            </a:r>
            <a:r>
              <a:rPr lang="ko-KR" altLang="en-US" dirty="0" smtClean="0"/>
              <a:t>문 공동체 </a:t>
            </a:r>
            <a:endParaRPr lang="en-US" altLang="ko-KR" dirty="0" smtClean="0"/>
          </a:p>
          <a:p>
            <a:r>
              <a:rPr lang="en-US" altLang="ko-KR" dirty="0" err="1" smtClean="0"/>
              <a:t>Forschung</a:t>
            </a:r>
            <a:r>
              <a:rPr lang="ko-KR" altLang="en-US" dirty="0" smtClean="0"/>
              <a:t>으로서의</a:t>
            </a:r>
            <a:r>
              <a:rPr lang="en-US" altLang="ko-KR" dirty="0" smtClean="0"/>
              <a:t> </a:t>
            </a:r>
            <a:r>
              <a:rPr lang="ko-KR" altLang="en-US" dirty="0" smtClean="0"/>
              <a:t>과학</a:t>
            </a:r>
            <a:r>
              <a:rPr lang="en-US" altLang="ko-KR" dirty="0" smtClean="0"/>
              <a:t>(</a:t>
            </a:r>
            <a:r>
              <a:rPr lang="ko-KR" altLang="en-US" dirty="0" smtClean="0"/>
              <a:t>학문</a:t>
            </a:r>
            <a:r>
              <a:rPr lang="en-US" altLang="ko-KR" dirty="0" smtClean="0"/>
              <a:t>)</a:t>
            </a:r>
          </a:p>
          <a:p>
            <a:r>
              <a:rPr lang="ko-KR" altLang="en-US" dirty="0" smtClean="0"/>
              <a:t>하이데거의 근대과학 특징 묘사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255420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3200" dirty="0"/>
              <a:t>2. </a:t>
            </a:r>
            <a:r>
              <a:rPr lang="ko-KR" altLang="en-US" sz="3200" dirty="0"/>
              <a:t>인문학과 </a:t>
            </a:r>
            <a:r>
              <a:rPr lang="ko-KR" altLang="en-US" sz="3200" dirty="0" smtClean="0"/>
              <a:t>인문과학</a:t>
            </a:r>
            <a:r>
              <a:rPr lang="en-US" altLang="ko-KR" sz="3200" dirty="0" smtClean="0"/>
              <a:t>(1)</a:t>
            </a:r>
            <a:br>
              <a:rPr lang="en-US" altLang="ko-KR" sz="3200" dirty="0" smtClean="0"/>
            </a:br>
            <a:r>
              <a:rPr lang="en-US" altLang="ko-KR" sz="3200" dirty="0"/>
              <a:t> </a:t>
            </a:r>
            <a:r>
              <a:rPr lang="en-US" altLang="ko-KR" sz="3200" dirty="0" smtClean="0"/>
              <a:t>  (</a:t>
            </a:r>
            <a:r>
              <a:rPr lang="en-US" altLang="ko-KR" sz="3200" dirty="0"/>
              <a:t>humanities</a:t>
            </a:r>
            <a:r>
              <a:rPr lang="ko-KR" altLang="en-US" sz="3200" dirty="0"/>
              <a:t> </a:t>
            </a:r>
            <a:r>
              <a:rPr lang="en-US" altLang="ko-KR" sz="3200" dirty="0"/>
              <a:t>and human sciences)</a:t>
            </a:r>
            <a:endParaRPr lang="ko-KR" altLang="en-US" sz="32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>
            <a:normAutofit fontScale="77500" lnSpcReduction="20000"/>
          </a:bodyPr>
          <a:lstStyle/>
          <a:p>
            <a:endParaRPr lang="en-US" altLang="ko-KR" dirty="0" smtClean="0"/>
          </a:p>
          <a:p>
            <a:r>
              <a:rPr lang="ko-KR" altLang="en-US" dirty="0" smtClean="0"/>
              <a:t>하이데거의 근대의 본질적 현상 </a:t>
            </a:r>
            <a:r>
              <a:rPr lang="en-US" altLang="ko-KR" dirty="0" smtClean="0"/>
              <a:t>5 </a:t>
            </a:r>
            <a:r>
              <a:rPr lang="ko-KR" altLang="en-US" dirty="0" smtClean="0"/>
              <a:t>가지</a:t>
            </a:r>
            <a:endParaRPr lang="en-US" altLang="ko-KR" dirty="0" smtClean="0"/>
          </a:p>
          <a:p>
            <a:endParaRPr lang="en-US" altLang="ko-KR" dirty="0" smtClean="0"/>
          </a:p>
          <a:p>
            <a:pPr marL="514350" indent="-514350">
              <a:buAutoNum type="arabicParenR"/>
            </a:pPr>
            <a:r>
              <a:rPr lang="ko-KR" altLang="en-US" dirty="0" smtClean="0"/>
              <a:t>과학</a:t>
            </a:r>
            <a:r>
              <a:rPr lang="en-US" altLang="ko-KR" dirty="0" smtClean="0"/>
              <a:t>,</a:t>
            </a:r>
          </a:p>
          <a:p>
            <a:pPr marL="514350" indent="-514350">
              <a:buAutoNum type="arabicParenR"/>
            </a:pPr>
            <a:r>
              <a:rPr lang="ko-KR" altLang="en-US" dirty="0" smtClean="0"/>
              <a:t>기계 기술</a:t>
            </a:r>
            <a:r>
              <a:rPr lang="en-US" altLang="ko-KR" dirty="0" smtClean="0"/>
              <a:t>, </a:t>
            </a:r>
          </a:p>
          <a:p>
            <a:pPr marL="514350" indent="-514350">
              <a:buAutoNum type="arabicParenR"/>
            </a:pPr>
            <a:r>
              <a:rPr lang="ko-KR" altLang="en-US" dirty="0" smtClean="0"/>
              <a:t>예술의 미학의 시계로의 편입</a:t>
            </a:r>
            <a:r>
              <a:rPr lang="en-US" altLang="ko-KR" dirty="0" smtClean="0"/>
              <a:t>,</a:t>
            </a:r>
          </a:p>
          <a:p>
            <a:pPr marL="514350" indent="-514350">
              <a:buAutoNum type="arabicParenR"/>
            </a:pPr>
            <a:r>
              <a:rPr lang="ko-KR" altLang="en-US" dirty="0" smtClean="0"/>
              <a:t>인간 행위가 문화로서 파악됨</a:t>
            </a:r>
            <a:r>
              <a:rPr lang="en-US" altLang="ko-KR" dirty="0" smtClean="0"/>
              <a:t>,</a:t>
            </a:r>
          </a:p>
          <a:p>
            <a:pPr marL="514350" indent="-514350">
              <a:buAutoNum type="arabicParenR"/>
            </a:pPr>
            <a:r>
              <a:rPr lang="ko-KR" altLang="en-US" dirty="0" err="1" smtClean="0"/>
              <a:t>탈신성화</a:t>
            </a:r>
            <a:r>
              <a:rPr lang="en-US" altLang="ko-KR" dirty="0" smtClean="0"/>
              <a:t>(Heidegger, 1995:11-13)</a:t>
            </a:r>
          </a:p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존재자를 대상성으로</a:t>
            </a:r>
            <a:r>
              <a:rPr lang="en-US" altLang="ko-KR" dirty="0" smtClean="0"/>
              <a:t>, </a:t>
            </a:r>
            <a:r>
              <a:rPr lang="ko-KR" altLang="en-US" dirty="0" smtClean="0"/>
              <a:t>그리고 진리가 표상의 확실성으로 규정되는</a:t>
            </a: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데카르트의 형이상학의 결과</a:t>
            </a:r>
            <a:r>
              <a:rPr lang="en-US" altLang="ko-KR" dirty="0" smtClean="0"/>
              <a:t>.</a:t>
            </a:r>
          </a:p>
          <a:p>
            <a:pPr marL="0" indent="0">
              <a:buNone/>
            </a:pPr>
            <a:r>
              <a:rPr lang="ko-KR" altLang="en-US" dirty="0" smtClean="0"/>
              <a:t>니체를 포함한 근대의 모든 형이상학이 머물러 있다고 주장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479744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/>
              <a:t>2. </a:t>
            </a:r>
            <a:r>
              <a:rPr lang="ko-KR" altLang="en-US" sz="3200" dirty="0"/>
              <a:t>인문학과 인문과학</a:t>
            </a:r>
            <a:r>
              <a:rPr lang="en-US" altLang="ko-KR" sz="3200" dirty="0" smtClean="0"/>
              <a:t>(2)</a:t>
            </a:r>
            <a:endParaRPr lang="ko-KR" altLang="en-US" sz="32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ko-KR" altLang="en-US" dirty="0"/>
              <a:t>인문과학</a:t>
            </a:r>
            <a:r>
              <a:rPr lang="en-US" altLang="ko-KR" dirty="0"/>
              <a:t>: </a:t>
            </a:r>
            <a:r>
              <a:rPr lang="ko-KR" altLang="en-US" dirty="0"/>
              <a:t>근대과학의 한 </a:t>
            </a:r>
            <a:r>
              <a:rPr lang="ko-KR" altLang="en-US" dirty="0" smtClean="0"/>
              <a:t>분과</a:t>
            </a:r>
            <a:endParaRPr lang="en-US" altLang="ko-KR" dirty="0" smtClean="0"/>
          </a:p>
          <a:p>
            <a:pPr marL="0" indent="0" fontAlgn="base">
              <a:buNone/>
            </a:pPr>
            <a:r>
              <a:rPr lang="ko-KR" altLang="en-US" dirty="0" smtClean="0"/>
              <a:t> </a:t>
            </a:r>
            <a:r>
              <a:rPr lang="en-US" altLang="ko-KR" dirty="0"/>
              <a:t>(</a:t>
            </a:r>
            <a:r>
              <a:rPr lang="ko-KR" altLang="en-US" dirty="0"/>
              <a:t>예</a:t>
            </a:r>
            <a:r>
              <a:rPr lang="en-US" altLang="ko-KR" dirty="0"/>
              <a:t>: </a:t>
            </a:r>
            <a:r>
              <a:rPr lang="ko-KR" altLang="en-US" dirty="0"/>
              <a:t>사회과학</a:t>
            </a:r>
            <a:r>
              <a:rPr lang="en-US" altLang="ko-KR" dirty="0"/>
              <a:t>, </a:t>
            </a:r>
            <a:r>
              <a:rPr lang="ko-KR" altLang="en-US" dirty="0"/>
              <a:t>자연과학</a:t>
            </a:r>
            <a:r>
              <a:rPr lang="en-US" altLang="ko-KR" dirty="0"/>
              <a:t>, </a:t>
            </a:r>
            <a:r>
              <a:rPr lang="ko-KR" altLang="en-US" dirty="0"/>
              <a:t>인문과학</a:t>
            </a:r>
            <a:r>
              <a:rPr lang="en-US" altLang="ko-KR" dirty="0"/>
              <a:t>. . .)</a:t>
            </a:r>
            <a:endParaRPr lang="ko-KR" altLang="en-US" dirty="0"/>
          </a:p>
          <a:p>
            <a:pPr fontAlgn="base"/>
            <a:endParaRPr lang="en-US" altLang="ko-KR" dirty="0" smtClean="0"/>
          </a:p>
          <a:p>
            <a:pPr fontAlgn="base"/>
            <a:r>
              <a:rPr lang="en-US" altLang="ko-KR" dirty="0"/>
              <a:t> </a:t>
            </a:r>
            <a:r>
              <a:rPr lang="ko-KR" altLang="en-US" dirty="0" err="1" smtClean="0"/>
              <a:t>근대학문</a:t>
            </a:r>
            <a:r>
              <a:rPr lang="en-US" altLang="ko-KR" dirty="0" smtClean="0"/>
              <a:t>(</a:t>
            </a:r>
            <a:r>
              <a:rPr lang="ko-KR" altLang="en-US" dirty="0" smtClean="0"/>
              <a:t>근대과학</a:t>
            </a:r>
            <a:r>
              <a:rPr lang="en-US" altLang="ko-KR" dirty="0" smtClean="0"/>
              <a:t>)</a:t>
            </a:r>
            <a:r>
              <a:rPr lang="ko-KR" altLang="en-US" dirty="0" smtClean="0"/>
              <a:t>은 </a:t>
            </a:r>
            <a:r>
              <a:rPr lang="en-US" altLang="ko-KR" dirty="0" smtClean="0"/>
              <a:t>Scholarship</a:t>
            </a:r>
            <a:r>
              <a:rPr lang="ko-KR" altLang="en-US" dirty="0" smtClean="0"/>
              <a:t>보다 </a:t>
            </a:r>
            <a:r>
              <a:rPr lang="en-US" altLang="ko-KR" dirty="0" err="1"/>
              <a:t>Forschung</a:t>
            </a:r>
            <a:r>
              <a:rPr lang="en-US" altLang="ko-KR" dirty="0"/>
              <a:t>(</a:t>
            </a:r>
            <a:r>
              <a:rPr lang="ko-KR" altLang="en-US" dirty="0" err="1"/>
              <a:t>프로젝트성</a:t>
            </a:r>
            <a:r>
              <a:rPr lang="ko-KR" altLang="en-US" dirty="0"/>
              <a:t> </a:t>
            </a:r>
            <a:r>
              <a:rPr lang="ko-KR" altLang="en-US" dirty="0" err="1"/>
              <a:t>학문탐구</a:t>
            </a:r>
            <a:r>
              <a:rPr lang="en-US" altLang="ko-KR" dirty="0"/>
              <a:t>), </a:t>
            </a:r>
            <a:endParaRPr lang="ko-KR" altLang="en-US" dirty="0"/>
          </a:p>
          <a:p>
            <a:pPr fontAlgn="base"/>
            <a:r>
              <a:rPr lang="ko-KR" altLang="en-US" dirty="0"/>
              <a:t>근거를 탐구하기 보다는 </a:t>
            </a:r>
            <a:r>
              <a:rPr lang="ko-KR" altLang="en-US" dirty="0" err="1" smtClean="0"/>
              <a:t>기투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Entwurf</a:t>
            </a:r>
            <a:r>
              <a:rPr lang="en-US" altLang="ko-KR" dirty="0" smtClean="0"/>
              <a:t>), </a:t>
            </a:r>
            <a:r>
              <a:rPr lang="ko-KR" altLang="en-US" dirty="0" smtClean="0"/>
              <a:t>표상적 </a:t>
            </a:r>
            <a:r>
              <a:rPr lang="ko-KR" altLang="en-US" dirty="0"/>
              <a:t>확실성 </a:t>
            </a:r>
            <a:r>
              <a:rPr lang="ko-KR" altLang="en-US" dirty="0" smtClean="0"/>
              <a:t>추구</a:t>
            </a:r>
            <a:endParaRPr lang="en-US" altLang="ko-KR" dirty="0" smtClean="0"/>
          </a:p>
          <a:p>
            <a:pPr marL="0" indent="0" fontAlgn="base">
              <a:buNone/>
            </a:pPr>
            <a:r>
              <a:rPr lang="en-US" altLang="ko-KR" dirty="0" smtClean="0"/>
              <a:t>  (</a:t>
            </a:r>
            <a:r>
              <a:rPr lang="ko-KR" altLang="en-US" dirty="0" smtClean="0"/>
              <a:t>하이데거</a:t>
            </a:r>
            <a:r>
              <a:rPr lang="en-US" altLang="ko-KR" dirty="0" smtClean="0"/>
              <a:t>:</a:t>
            </a:r>
            <a:r>
              <a:rPr lang="ko-KR" altLang="en-US" dirty="0" smtClean="0"/>
              <a:t> 세계상의 시대</a:t>
            </a:r>
            <a:r>
              <a:rPr lang="en-US" altLang="ko-KR" dirty="0" smtClean="0"/>
              <a:t>)</a:t>
            </a:r>
            <a:endParaRPr lang="ko-KR" altLang="en-US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625659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3200" dirty="0"/>
              <a:t>2. </a:t>
            </a:r>
            <a:r>
              <a:rPr lang="ko-KR" altLang="en-US" sz="3200" dirty="0"/>
              <a:t>인문학과 인문과학</a:t>
            </a:r>
            <a:r>
              <a:rPr lang="en-US" altLang="ko-KR" sz="3200" dirty="0" smtClean="0"/>
              <a:t>(3)</a:t>
            </a:r>
            <a:endParaRPr lang="ko-KR" altLang="en-US" sz="32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ko-KR" altLang="en-US" dirty="0"/>
              <a:t>인문학</a:t>
            </a:r>
            <a:r>
              <a:rPr lang="en-US" altLang="ko-KR" dirty="0"/>
              <a:t>: </a:t>
            </a:r>
            <a:r>
              <a:rPr lang="ko-KR" altLang="en-US" dirty="0"/>
              <a:t>생명과 빛</a:t>
            </a:r>
            <a:r>
              <a:rPr lang="en-US" altLang="ko-KR" dirty="0"/>
              <a:t>, </a:t>
            </a:r>
            <a:r>
              <a:rPr lang="ko-KR" altLang="en-US" dirty="0"/>
              <a:t>근거 </a:t>
            </a:r>
            <a:r>
              <a:rPr lang="ko-KR" altLang="en-US" dirty="0" smtClean="0"/>
              <a:t>탐구</a:t>
            </a:r>
            <a:r>
              <a:rPr lang="en-US" altLang="ko-KR" dirty="0" smtClean="0"/>
              <a:t>,</a:t>
            </a:r>
            <a:r>
              <a:rPr lang="ko-KR" altLang="en-US" dirty="0" smtClean="0"/>
              <a:t> 존재 자체의 </a:t>
            </a:r>
            <a:r>
              <a:rPr lang="ko-KR" altLang="en-US" dirty="0"/>
              <a:t>탐구</a:t>
            </a:r>
            <a:r>
              <a:rPr lang="en-US" altLang="ko-KR" dirty="0"/>
              <a:t>, </a:t>
            </a:r>
            <a:r>
              <a:rPr lang="ko-KR" altLang="en-US" dirty="0"/>
              <a:t>진리의 발견 </a:t>
            </a:r>
          </a:p>
          <a:p>
            <a:pPr lvl="1" fontAlgn="base">
              <a:buFont typeface="Wingdings" panose="05000000000000000000" pitchFamily="2" charset="2"/>
              <a:buChar char="ü"/>
            </a:pPr>
            <a:r>
              <a:rPr lang="ko-KR" altLang="en-US" dirty="0"/>
              <a:t>“</a:t>
            </a:r>
            <a:r>
              <a:rPr lang="en-US" altLang="ko-KR" dirty="0"/>
              <a:t>In the beginning was the word, </a:t>
            </a:r>
            <a:r>
              <a:rPr lang="en-US" altLang="ko-KR" dirty="0" smtClean="0"/>
              <a:t> and the </a:t>
            </a:r>
            <a:r>
              <a:rPr lang="en-US" altLang="ko-KR" dirty="0"/>
              <a:t>word was with God, </a:t>
            </a:r>
            <a:r>
              <a:rPr lang="en-US" altLang="ko-KR" dirty="0" smtClean="0"/>
              <a:t>and the </a:t>
            </a:r>
            <a:r>
              <a:rPr lang="en-US" altLang="ko-KR" dirty="0"/>
              <a:t>word was </a:t>
            </a:r>
            <a:r>
              <a:rPr lang="en-US" altLang="ko-KR" dirty="0" smtClean="0"/>
              <a:t>God. He was with God in the beginning. . .</a:t>
            </a:r>
            <a:endParaRPr lang="en-US" altLang="ko-KR" dirty="0"/>
          </a:p>
          <a:p>
            <a:pPr lvl="1" fontAlgn="base">
              <a:buFont typeface="Wingdings" panose="05000000000000000000" pitchFamily="2" charset="2"/>
              <a:buChar char="ü"/>
            </a:pPr>
            <a:r>
              <a:rPr lang="en-US" altLang="ko-KR" dirty="0"/>
              <a:t>In </a:t>
            </a:r>
            <a:r>
              <a:rPr lang="en-US" altLang="ko-KR" dirty="0" smtClean="0"/>
              <a:t>him</a:t>
            </a:r>
            <a:r>
              <a:rPr lang="en-US" altLang="ko-KR" dirty="0"/>
              <a:t>, </a:t>
            </a:r>
            <a:r>
              <a:rPr lang="en-US" altLang="ko-KR" dirty="0" smtClean="0"/>
              <a:t>was </a:t>
            </a:r>
            <a:r>
              <a:rPr lang="en-US" altLang="ko-KR" dirty="0"/>
              <a:t>life. </a:t>
            </a:r>
            <a:r>
              <a:rPr lang="en-US" altLang="ko-KR" dirty="0" smtClean="0"/>
              <a:t>And that </a:t>
            </a:r>
            <a:r>
              <a:rPr lang="en-US" altLang="ko-KR" dirty="0"/>
              <a:t>life </a:t>
            </a:r>
            <a:r>
              <a:rPr lang="en-US" altLang="ko-KR" dirty="0" smtClean="0"/>
              <a:t>was the light of man”</a:t>
            </a:r>
          </a:p>
          <a:p>
            <a:pPr marL="0" indent="0" fontAlgn="base">
              <a:buNone/>
            </a:pPr>
            <a:endParaRPr lang="en-US" altLang="ko-KR" dirty="0"/>
          </a:p>
          <a:p>
            <a:pPr fontAlgn="base"/>
            <a:r>
              <a:rPr lang="ko-KR" altLang="en-US" dirty="0" smtClean="0"/>
              <a:t>여기서</a:t>
            </a:r>
            <a:r>
              <a:rPr lang="en-US" altLang="ko-KR" dirty="0" smtClean="0"/>
              <a:t> Word</a:t>
            </a:r>
            <a:r>
              <a:rPr lang="ko-KR" altLang="en-US" dirty="0" smtClean="0"/>
              <a:t>는 그리스어로 </a:t>
            </a:r>
            <a:r>
              <a:rPr lang="en-US" altLang="ko-KR" dirty="0" smtClean="0"/>
              <a:t>Logos </a:t>
            </a:r>
            <a:r>
              <a:rPr lang="en-US" altLang="ko-KR" dirty="0"/>
              <a:t>: </a:t>
            </a:r>
            <a:endParaRPr lang="en-US" altLang="ko-KR" dirty="0" smtClean="0"/>
          </a:p>
          <a:p>
            <a:pPr marL="0" indent="0" fontAlgn="base"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 Logos</a:t>
            </a:r>
            <a:r>
              <a:rPr lang="ko-KR" altLang="en-US" dirty="0"/>
              <a:t>는 질서</a:t>
            </a:r>
            <a:r>
              <a:rPr lang="en-US" altLang="ko-KR" dirty="0"/>
              <a:t>, </a:t>
            </a:r>
            <a:r>
              <a:rPr lang="ko-KR" altLang="en-US" dirty="0"/>
              <a:t>합리성</a:t>
            </a:r>
            <a:r>
              <a:rPr lang="en-US" altLang="ko-KR" dirty="0"/>
              <a:t>, </a:t>
            </a:r>
            <a:r>
              <a:rPr lang="ko-KR" altLang="en-US" dirty="0" err="1"/>
              <a:t>규범성만</a:t>
            </a:r>
            <a:r>
              <a:rPr lang="ko-KR" altLang="en-US" dirty="0"/>
              <a:t> 있는 것이 아니라 생명과 빛이 있다</a:t>
            </a:r>
            <a:r>
              <a:rPr lang="en-US" altLang="ko-KR" dirty="0"/>
              <a:t>. </a:t>
            </a:r>
            <a:endParaRPr lang="en-US" altLang="ko-KR" dirty="0" smtClean="0"/>
          </a:p>
          <a:p>
            <a:pPr marL="0" indent="0" fontAlgn="base">
              <a:buNone/>
            </a:pPr>
            <a:r>
              <a:rPr lang="en-US" altLang="ko-KR" dirty="0"/>
              <a:t> </a:t>
            </a:r>
            <a:r>
              <a:rPr lang="ko-KR" altLang="en-US" dirty="0" smtClean="0"/>
              <a:t>인문학은 </a:t>
            </a:r>
            <a:r>
              <a:rPr lang="en-US" altLang="ko-KR" dirty="0"/>
              <a:t>Logos</a:t>
            </a:r>
            <a:r>
              <a:rPr lang="ko-KR" altLang="en-US" dirty="0"/>
              <a:t>의 탐구로 생명과 빛을 보여주어야 한다</a:t>
            </a:r>
            <a:r>
              <a:rPr lang="en-US" altLang="ko-KR" dirty="0"/>
              <a:t>. </a:t>
            </a:r>
            <a:endParaRPr lang="ko-KR" altLang="en-US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482278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3200" dirty="0"/>
              <a:t>2. </a:t>
            </a:r>
            <a:r>
              <a:rPr lang="ko-KR" altLang="en-US" sz="3200" dirty="0"/>
              <a:t>인문학과 인문과학</a:t>
            </a:r>
            <a:r>
              <a:rPr lang="en-US" altLang="ko-KR" sz="3200" dirty="0" smtClean="0"/>
              <a:t>(4)</a:t>
            </a:r>
            <a:endParaRPr lang="ko-KR" altLang="en-US" sz="32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>
              <a:buFont typeface="Wingdings" panose="05000000000000000000" pitchFamily="2" charset="2"/>
              <a:buChar char="Ø"/>
            </a:pPr>
            <a:r>
              <a:rPr lang="ko-KR" altLang="en-US" dirty="0" err="1" smtClean="0"/>
              <a:t>인문학성</a:t>
            </a:r>
            <a:r>
              <a:rPr lang="en-US" altLang="ko-KR" dirty="0"/>
              <a:t>: </a:t>
            </a:r>
            <a:endParaRPr lang="en-US" altLang="ko-KR" dirty="0" smtClean="0"/>
          </a:p>
          <a:p>
            <a:pPr lvl="1" fontAlgn="base"/>
            <a:r>
              <a:rPr lang="ko-KR" altLang="en-US" dirty="0" smtClean="0"/>
              <a:t>근거에 </a:t>
            </a:r>
            <a:r>
              <a:rPr lang="ko-KR" altLang="en-US" dirty="0"/>
              <a:t>관한 질문</a:t>
            </a:r>
            <a:r>
              <a:rPr lang="en-US" altLang="ko-KR" dirty="0"/>
              <a:t>, </a:t>
            </a:r>
            <a:r>
              <a:rPr lang="ko-KR" altLang="en-US" dirty="0"/>
              <a:t>체계가 아니라 생명과 빛을 보여주는 행위</a:t>
            </a:r>
            <a:r>
              <a:rPr lang="en-US" altLang="ko-KR" dirty="0"/>
              <a:t>, </a:t>
            </a:r>
            <a:endParaRPr lang="en-US" altLang="ko-KR" dirty="0" smtClean="0"/>
          </a:p>
          <a:p>
            <a:pPr lvl="1" fontAlgn="base"/>
            <a:r>
              <a:rPr lang="ko-KR" altLang="en-US" dirty="0" smtClean="0"/>
              <a:t>소크라테스의 </a:t>
            </a:r>
            <a:r>
              <a:rPr lang="ko-KR" altLang="en-US" dirty="0"/>
              <a:t>질문과 답변</a:t>
            </a:r>
            <a:r>
              <a:rPr lang="en-US" altLang="ko-KR" dirty="0"/>
              <a:t>?</a:t>
            </a:r>
            <a:endParaRPr lang="ko-KR" altLang="en-US" dirty="0"/>
          </a:p>
          <a:p>
            <a:pPr fontAlgn="base">
              <a:buFont typeface="Wingdings" panose="05000000000000000000" pitchFamily="2" charset="2"/>
              <a:buChar char="Ø"/>
            </a:pPr>
            <a:r>
              <a:rPr lang="ko-KR" altLang="en-US" dirty="0" smtClean="0"/>
              <a:t>인문학의 사명</a:t>
            </a:r>
            <a:r>
              <a:rPr lang="en-US" altLang="ko-KR" dirty="0" smtClean="0"/>
              <a:t>: </a:t>
            </a:r>
          </a:p>
          <a:p>
            <a:pPr lvl="1" fontAlgn="base"/>
            <a:r>
              <a:rPr lang="ko-KR" altLang="en-US" dirty="0" smtClean="0"/>
              <a:t>근대적 </a:t>
            </a:r>
            <a:r>
              <a:rPr lang="ko-KR" altLang="en-US" dirty="0"/>
              <a:t>학문에 끊임없이 </a:t>
            </a:r>
            <a:r>
              <a:rPr lang="ko-KR" altLang="en-US" dirty="0" err="1"/>
              <a:t>인문학성을</a:t>
            </a:r>
            <a:r>
              <a:rPr lang="ko-KR" altLang="en-US" dirty="0"/>
              <a:t> </a:t>
            </a:r>
            <a:r>
              <a:rPr lang="ko-KR" altLang="en-US" dirty="0" smtClean="0"/>
              <a:t>부여함</a:t>
            </a:r>
            <a:endParaRPr lang="ko-KR" altLang="en-US" dirty="0"/>
          </a:p>
          <a:p>
            <a:pPr lvl="1" fontAlgn="base"/>
            <a:r>
              <a:rPr lang="ko-KR" altLang="en-US" dirty="0" smtClean="0"/>
              <a:t>삶에서 </a:t>
            </a:r>
            <a:r>
              <a:rPr lang="ko-KR" altLang="en-US" dirty="0" err="1"/>
              <a:t>인문정신을</a:t>
            </a:r>
            <a:r>
              <a:rPr lang="ko-KR" altLang="en-US" dirty="0"/>
              <a:t> </a:t>
            </a:r>
            <a:r>
              <a:rPr lang="ko-KR" altLang="en-US" dirty="0" smtClean="0"/>
              <a:t>보여줌</a:t>
            </a:r>
            <a:r>
              <a:rPr lang="en-US" altLang="ko-KR" dirty="0" smtClean="0"/>
              <a:t> </a:t>
            </a:r>
            <a:endParaRPr lang="ko-KR" altLang="en-US" dirty="0"/>
          </a:p>
          <a:p>
            <a:pPr fontAlgn="base">
              <a:buFont typeface="Wingdings" panose="05000000000000000000" pitchFamily="2" charset="2"/>
              <a:buChar char="Ø"/>
            </a:pPr>
            <a:r>
              <a:rPr lang="ko-KR" altLang="en-US" dirty="0"/>
              <a:t>키케로의 </a:t>
            </a:r>
            <a:r>
              <a:rPr lang="ko-KR" altLang="en-US" dirty="0" err="1"/>
              <a:t>인문정신</a:t>
            </a:r>
            <a:endParaRPr lang="ko-KR" altLang="en-US" dirty="0"/>
          </a:p>
          <a:p>
            <a:pPr lvl="1" fontAlgn="base"/>
            <a:r>
              <a:rPr lang="ko-KR" altLang="en-US" dirty="0"/>
              <a:t>“인문학은 젊음을 유지시켜주고 노년을 즐겁게 해주며</a:t>
            </a:r>
            <a:r>
              <a:rPr lang="en-US" altLang="ko-KR" dirty="0"/>
              <a:t>, </a:t>
            </a:r>
            <a:r>
              <a:rPr lang="ko-KR" altLang="en-US" dirty="0"/>
              <a:t>번영을 키워주고 역경에는 위안과 도피처를 준다”</a:t>
            </a:r>
          </a:p>
          <a:p>
            <a:pPr>
              <a:buFont typeface="Wingdings" panose="05000000000000000000" pitchFamily="2" charset="2"/>
              <a:buChar char="Ø"/>
            </a:pP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106359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24483"/>
          </a:xfrm>
        </p:spPr>
        <p:txBody>
          <a:bodyPr>
            <a:normAutofit/>
          </a:bodyPr>
          <a:lstStyle/>
          <a:p>
            <a:r>
              <a:rPr lang="en-US" altLang="ko-KR" sz="3200" dirty="0"/>
              <a:t>2. </a:t>
            </a:r>
            <a:r>
              <a:rPr lang="ko-KR" altLang="en-US" sz="3200" dirty="0"/>
              <a:t>인문학과 인문과학</a:t>
            </a:r>
            <a:r>
              <a:rPr lang="en-US" altLang="ko-KR" sz="3200" dirty="0" smtClean="0"/>
              <a:t>(5)</a:t>
            </a:r>
            <a:endParaRPr lang="ko-KR" altLang="en-US" sz="32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38200" y="1384917"/>
            <a:ext cx="10515600" cy="4792046"/>
          </a:xfrm>
        </p:spPr>
        <p:txBody>
          <a:bodyPr>
            <a:normAutofit lnSpcReduction="10000"/>
          </a:bodyPr>
          <a:lstStyle/>
          <a:p>
            <a:r>
              <a:rPr lang="ko-KR" altLang="en-US" dirty="0" smtClean="0"/>
              <a:t>인문학</a:t>
            </a:r>
            <a:r>
              <a:rPr lang="en-US" altLang="ko-KR" dirty="0" smtClean="0"/>
              <a:t>- </a:t>
            </a:r>
            <a:r>
              <a:rPr lang="ko-KR" altLang="en-US" dirty="0" err="1" smtClean="0"/>
              <a:t>인문학성</a:t>
            </a:r>
            <a:r>
              <a:rPr lang="ko-KR" altLang="en-US" dirty="0" smtClean="0"/>
              <a:t> 없는 인문학이 가능하다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err="1" smtClean="0"/>
              <a:t>인문학성은</a:t>
            </a:r>
            <a:r>
              <a:rPr lang="ko-KR" altLang="en-US" dirty="0" smtClean="0"/>
              <a:t> 모든 학문의 바탕에 그리고 학문하는 과정에서 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 smtClean="0"/>
              <a:t>  - </a:t>
            </a:r>
            <a:r>
              <a:rPr lang="ko-KR" altLang="en-US" dirty="0" err="1" smtClean="0"/>
              <a:t>도구성보다</a:t>
            </a:r>
            <a:r>
              <a:rPr lang="ko-KR" altLang="en-US" dirty="0" smtClean="0"/>
              <a:t> 생명과 빛을 주는 것이다</a:t>
            </a:r>
            <a:r>
              <a:rPr lang="en-US" altLang="ko-KR" dirty="0" smtClean="0"/>
              <a:t>. </a:t>
            </a:r>
          </a:p>
          <a:p>
            <a:pPr marL="0" indent="0">
              <a:buNone/>
            </a:pPr>
            <a:r>
              <a:rPr lang="en-US" altLang="ko-KR" dirty="0" smtClean="0"/>
              <a:t>  - </a:t>
            </a:r>
            <a:r>
              <a:rPr lang="ko-KR" altLang="en-US" dirty="0" smtClean="0"/>
              <a:t>진리에 대한 경외심을 준다</a:t>
            </a:r>
            <a:r>
              <a:rPr lang="en-US" altLang="ko-KR" dirty="0" smtClean="0"/>
              <a:t>.</a:t>
            </a:r>
          </a:p>
          <a:p>
            <a:pPr marL="0" indent="0">
              <a:buNone/>
            </a:pPr>
            <a:endParaRPr lang="en-US" altLang="ko-KR" dirty="0" smtClean="0"/>
          </a:p>
          <a:p>
            <a:r>
              <a:rPr lang="ko-KR" altLang="en-US" dirty="0" smtClean="0"/>
              <a:t>비록 모든 학문이 </a:t>
            </a:r>
            <a:r>
              <a:rPr lang="en-US" altLang="ko-KR" dirty="0" err="1" smtClean="0"/>
              <a:t>Forschung</a:t>
            </a:r>
            <a:r>
              <a:rPr lang="ko-KR" altLang="en-US" dirty="0" smtClean="0"/>
              <a:t>을 하지만  </a:t>
            </a:r>
            <a:r>
              <a:rPr lang="en-US" altLang="ko-KR" dirty="0"/>
              <a:t>S</a:t>
            </a:r>
            <a:r>
              <a:rPr lang="en-US" altLang="ko-KR" dirty="0" smtClean="0"/>
              <a:t>cholarship</a:t>
            </a:r>
            <a:r>
              <a:rPr lang="ko-KR" altLang="en-US" dirty="0" smtClean="0"/>
              <a:t>을 찾아 </a:t>
            </a:r>
            <a:r>
              <a:rPr lang="ko-KR" altLang="en-US" dirty="0"/>
              <a:t>근거를 묻는 작업을 잊지 않으려면 </a:t>
            </a:r>
            <a:r>
              <a:rPr lang="ko-KR" altLang="en-US" dirty="0" smtClean="0"/>
              <a:t>끊임없는 </a:t>
            </a:r>
            <a:r>
              <a:rPr lang="ko-KR" altLang="en-US" dirty="0" err="1" smtClean="0"/>
              <a:t>인문학성</a:t>
            </a:r>
            <a:r>
              <a:rPr lang="ko-KR" altLang="en-US" dirty="0" smtClean="0"/>
              <a:t> 고취가 필요하다</a:t>
            </a:r>
            <a:r>
              <a:rPr lang="en-US" altLang="ko-KR" dirty="0" smtClean="0"/>
              <a:t>.  </a:t>
            </a:r>
          </a:p>
          <a:p>
            <a:r>
              <a:rPr lang="ko-KR" altLang="en-US" sz="3200" dirty="0" smtClean="0"/>
              <a:t>어떻게</a:t>
            </a:r>
            <a:r>
              <a:rPr lang="en-US" altLang="ko-KR" sz="3200" dirty="0" smtClean="0"/>
              <a:t>?</a:t>
            </a:r>
            <a:r>
              <a:rPr lang="ko-KR" altLang="en-US" sz="3200" dirty="0" smtClean="0"/>
              <a:t> 누가</a:t>
            </a:r>
            <a:r>
              <a:rPr lang="en-US" altLang="ko-KR" sz="3200" dirty="0" smtClean="0"/>
              <a:t>?</a:t>
            </a:r>
            <a:endParaRPr lang="ko-KR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5248808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24483"/>
          </a:xfrm>
        </p:spPr>
        <p:txBody>
          <a:bodyPr>
            <a:normAutofit/>
          </a:bodyPr>
          <a:lstStyle/>
          <a:p>
            <a:r>
              <a:rPr lang="en-US" altLang="ko-KR" sz="3200" dirty="0"/>
              <a:t>2. </a:t>
            </a:r>
            <a:r>
              <a:rPr lang="ko-KR" altLang="en-US" sz="3200" dirty="0"/>
              <a:t>인문학과 인문과학</a:t>
            </a:r>
            <a:r>
              <a:rPr lang="en-US" altLang="ko-KR" sz="3200" dirty="0" smtClean="0"/>
              <a:t>(6)</a:t>
            </a:r>
            <a:endParaRPr lang="ko-KR" altLang="en-US" sz="32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38200" y="1384917"/>
            <a:ext cx="10515600" cy="4792046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이 </a:t>
            </a:r>
            <a:r>
              <a:rPr lang="ko-KR" altLang="en-US" dirty="0"/>
              <a:t>일은 </a:t>
            </a:r>
            <a:r>
              <a:rPr lang="ko-KR" altLang="en-US" dirty="0" smtClean="0"/>
              <a:t>학문 </a:t>
            </a:r>
            <a:r>
              <a:rPr lang="ko-KR" altLang="en-US" dirty="0"/>
              <a:t>모두가 해야할 </a:t>
            </a:r>
            <a:r>
              <a:rPr lang="ko-KR" altLang="en-US" dirty="0" smtClean="0"/>
              <a:t>일이다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그러나 인문학 </a:t>
            </a:r>
            <a:r>
              <a:rPr lang="ko-KR" altLang="en-US" dirty="0"/>
              <a:t>영역이 학문의 성격상 </a:t>
            </a:r>
            <a:r>
              <a:rPr lang="ko-KR" altLang="en-US" dirty="0" smtClean="0"/>
              <a:t>다른 학문보다 더 잘 할 </a:t>
            </a:r>
            <a:r>
              <a:rPr lang="ko-KR" altLang="en-US" dirty="0"/>
              <a:t>수 </a:t>
            </a:r>
            <a:r>
              <a:rPr lang="ko-KR" altLang="en-US" dirty="0" smtClean="0"/>
              <a:t>있다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어떻게</a:t>
            </a:r>
            <a:r>
              <a:rPr lang="en-US" altLang="ko-KR" dirty="0" smtClean="0"/>
              <a:t>?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pPr lvl="1">
              <a:buFont typeface="Wingdings" panose="05000000000000000000" pitchFamily="2" charset="2"/>
              <a:buChar char="ü"/>
            </a:pPr>
            <a:r>
              <a:rPr lang="en-US" altLang="ko-KR" dirty="0" smtClean="0"/>
              <a:t>liberal </a:t>
            </a:r>
            <a:r>
              <a:rPr lang="en-US" altLang="ko-KR" dirty="0"/>
              <a:t>arts </a:t>
            </a:r>
            <a:r>
              <a:rPr lang="en-US" altLang="ko-KR" dirty="0" smtClean="0"/>
              <a:t>college,  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ko-KR" altLang="en-US" dirty="0" smtClean="0"/>
              <a:t>교양교육</a:t>
            </a:r>
            <a:r>
              <a:rPr lang="en-US" altLang="ko-KR" dirty="0" smtClean="0"/>
              <a:t>, 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ko-KR" altLang="en-US" dirty="0" smtClean="0"/>
              <a:t>끊임없는 학문 간 대화</a:t>
            </a:r>
            <a:r>
              <a:rPr lang="en-US" altLang="ko-KR" dirty="0" smtClean="0"/>
              <a:t>, 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ko-KR" altLang="en-US" dirty="0" smtClean="0"/>
              <a:t>포럼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심포지움</a:t>
            </a:r>
            <a:endParaRPr lang="ko-KR" altLang="en-US" dirty="0"/>
          </a:p>
          <a:p>
            <a:endParaRPr lang="ko-KR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5314474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3</a:t>
            </a:r>
            <a:r>
              <a:rPr lang="en-US" altLang="ko-KR" dirty="0" smtClean="0"/>
              <a:t>. </a:t>
            </a:r>
            <a:r>
              <a:rPr lang="ko-KR" altLang="en-US" dirty="0" smtClean="0"/>
              <a:t>학문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학문범주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학문성</a:t>
            </a:r>
            <a:r>
              <a:rPr lang="en-US" altLang="ko-KR" dirty="0" smtClean="0"/>
              <a:t>(1)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81200" y="1412777"/>
            <a:ext cx="9372600" cy="5029212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1</a:t>
            </a:r>
            <a:r>
              <a:rPr lang="en-US" altLang="ko-KR" dirty="0"/>
              <a:t>.</a:t>
            </a:r>
            <a:r>
              <a:rPr lang="ko-KR" altLang="en-US" dirty="0"/>
              <a:t> </a:t>
            </a:r>
            <a:r>
              <a:rPr lang="en-US" altLang="ko-KR" dirty="0"/>
              <a:t> </a:t>
            </a:r>
            <a:r>
              <a:rPr lang="ko-KR" altLang="en-US" dirty="0"/>
              <a:t>하이젠베르크와 아인슈타인</a:t>
            </a:r>
            <a:endParaRPr lang="en-US" altLang="ko-KR" dirty="0"/>
          </a:p>
          <a:p>
            <a:pPr marL="457200" indent="-457200">
              <a:buNone/>
            </a:pPr>
            <a:endParaRPr lang="en-US" altLang="ko-KR" dirty="0" smtClean="0"/>
          </a:p>
          <a:p>
            <a:pPr marL="457200" indent="-457200">
              <a:buNone/>
            </a:pPr>
            <a:r>
              <a:rPr lang="en-US" altLang="ko-KR" dirty="0" smtClean="0"/>
              <a:t>2</a:t>
            </a:r>
            <a:r>
              <a:rPr lang="en-US" altLang="ko-KR" dirty="0"/>
              <a:t>. EPR(Einstein, </a:t>
            </a:r>
            <a:r>
              <a:rPr lang="en-US" altLang="ko-KR" dirty="0" err="1"/>
              <a:t>Podolsky</a:t>
            </a:r>
            <a:r>
              <a:rPr lang="en-US" altLang="ko-KR" dirty="0"/>
              <a:t>, Rosen) </a:t>
            </a:r>
            <a:r>
              <a:rPr lang="ko-KR" altLang="en-US" dirty="0"/>
              <a:t>논증</a:t>
            </a:r>
            <a:endParaRPr lang="en-US" altLang="ko-KR" dirty="0"/>
          </a:p>
          <a:p>
            <a:pPr marL="457200" indent="-457200">
              <a:buNone/>
            </a:pPr>
            <a:r>
              <a:rPr lang="ko-KR" altLang="ko-KR" dirty="0"/>
              <a:t> </a:t>
            </a:r>
            <a:r>
              <a:rPr lang="ko-KR" altLang="en-US" dirty="0"/>
              <a:t>      </a:t>
            </a:r>
            <a:r>
              <a:rPr lang="en-US" altLang="ko-KR" dirty="0" smtClean="0"/>
              <a:t>*</a:t>
            </a:r>
            <a:r>
              <a:rPr lang="ko-KR" altLang="en-US" dirty="0" smtClean="0"/>
              <a:t>물리이론의 </a:t>
            </a:r>
            <a:r>
              <a:rPr lang="ko-KR" altLang="en-US" dirty="0"/>
              <a:t>완전성</a:t>
            </a:r>
            <a:r>
              <a:rPr lang="en-US" altLang="ko-KR" dirty="0"/>
              <a:t>: </a:t>
            </a:r>
          </a:p>
          <a:p>
            <a:pPr marL="457200" indent="-457200">
              <a:buNone/>
            </a:pPr>
            <a:r>
              <a:rPr lang="ko-KR" altLang="ko-KR" dirty="0"/>
              <a:t> </a:t>
            </a:r>
            <a:r>
              <a:rPr lang="ko-KR" altLang="en-US" dirty="0"/>
              <a:t>      </a:t>
            </a:r>
            <a:r>
              <a:rPr lang="ko-KR" altLang="en-US" dirty="0" smtClean="0"/>
              <a:t>   </a:t>
            </a:r>
            <a:r>
              <a:rPr lang="en-US" altLang="ko-KR" dirty="0"/>
              <a:t>-</a:t>
            </a:r>
            <a:r>
              <a:rPr lang="ko-KR" altLang="en-US" dirty="0"/>
              <a:t> 이론이 옳은가</a:t>
            </a:r>
            <a:r>
              <a:rPr lang="en-US" altLang="ko-KR" dirty="0"/>
              <a:t>? </a:t>
            </a:r>
            <a:r>
              <a:rPr lang="ko-KR" altLang="en-US" dirty="0"/>
              <a:t>경험과의 일치 문제</a:t>
            </a:r>
            <a:endParaRPr lang="en-US" altLang="ko-KR" dirty="0"/>
          </a:p>
          <a:p>
            <a:pPr>
              <a:buNone/>
            </a:pPr>
            <a:r>
              <a:rPr lang="en-US" altLang="ko-KR" dirty="0"/>
              <a:t> </a:t>
            </a:r>
            <a:r>
              <a:rPr lang="ko-KR" altLang="en-US" dirty="0"/>
              <a:t>      </a:t>
            </a:r>
            <a:r>
              <a:rPr lang="ko-KR" altLang="en-US" dirty="0" smtClean="0"/>
              <a:t>   </a:t>
            </a:r>
            <a:r>
              <a:rPr lang="en-US" altLang="ko-KR" dirty="0"/>
              <a:t>-</a:t>
            </a:r>
            <a:r>
              <a:rPr lang="ko-KR" altLang="en-US" dirty="0"/>
              <a:t> 이론이 완전한가</a:t>
            </a:r>
            <a:r>
              <a:rPr lang="en-US" altLang="ko-KR" dirty="0"/>
              <a:t>? </a:t>
            </a:r>
            <a:r>
              <a:rPr lang="ko-KR" altLang="en-US" dirty="0"/>
              <a:t>존재론적 완결성</a:t>
            </a:r>
            <a:endParaRPr lang="en-US" altLang="ko-KR" dirty="0"/>
          </a:p>
          <a:p>
            <a:pPr>
              <a:buNone/>
            </a:pPr>
            <a:r>
              <a:rPr lang="en-US" altLang="ko-KR" dirty="0"/>
              <a:t>3. </a:t>
            </a:r>
            <a:r>
              <a:rPr lang="ko-KR" altLang="en-US" dirty="0" smtClean="0"/>
              <a:t>학문 </a:t>
            </a:r>
            <a:r>
              <a:rPr lang="en-US" altLang="ko-KR" dirty="0" smtClean="0"/>
              <a:t> </a:t>
            </a:r>
            <a:endParaRPr lang="en-US" altLang="ko-KR" dirty="0"/>
          </a:p>
          <a:p>
            <a:pPr>
              <a:buNone/>
            </a:pPr>
            <a:r>
              <a:rPr lang="ko-KR" altLang="en-US" dirty="0" smtClean="0"/>
              <a:t>    </a:t>
            </a:r>
            <a:r>
              <a:rPr lang="ko-KR" altLang="ko-KR" dirty="0"/>
              <a:t>-</a:t>
            </a:r>
            <a:r>
              <a:rPr lang="ko-KR" altLang="en-US" dirty="0"/>
              <a:t> 학문의 </a:t>
            </a:r>
            <a:r>
              <a:rPr lang="ko-KR" altLang="en-US" dirty="0" smtClean="0"/>
              <a:t>존재론적 완전성</a:t>
            </a:r>
            <a:endParaRPr lang="en-US" altLang="ko-KR" dirty="0"/>
          </a:p>
          <a:p>
            <a:pPr>
              <a:lnSpc>
                <a:spcPct val="110000"/>
              </a:lnSpc>
              <a:buNone/>
            </a:pPr>
            <a:r>
              <a:rPr lang="ko-KR" altLang="en-US" dirty="0"/>
              <a:t>    </a:t>
            </a:r>
            <a:r>
              <a:rPr lang="ko-KR" altLang="ko-KR" dirty="0"/>
              <a:t>-</a:t>
            </a:r>
            <a:r>
              <a:rPr lang="ko-KR" altLang="en-US" dirty="0"/>
              <a:t> 학문은 자신의 영역에 속하는 세계에 </a:t>
            </a:r>
            <a:r>
              <a:rPr lang="ko-KR" altLang="en-US" dirty="0" smtClean="0"/>
              <a:t>실재하는 </a:t>
            </a:r>
            <a:r>
              <a:rPr lang="ko-KR" altLang="en-US" dirty="0"/>
              <a:t>모든 </a:t>
            </a:r>
            <a:r>
              <a:rPr lang="ko-KR" altLang="en-US" dirty="0" smtClean="0"/>
              <a:t>요소는 그 학문 속에 </a:t>
            </a:r>
            <a:r>
              <a:rPr lang="ko-KR" altLang="en-US" dirty="0"/>
              <a:t>대응하는 부분을 </a:t>
            </a:r>
            <a:r>
              <a:rPr lang="ko-KR" altLang="en-US" dirty="0" smtClean="0"/>
              <a:t>가져야 </a:t>
            </a:r>
            <a:r>
              <a:rPr lang="ko-KR" altLang="en-US" dirty="0"/>
              <a:t>한다</a:t>
            </a:r>
            <a:r>
              <a:rPr lang="en-US" altLang="ko-KR" dirty="0"/>
              <a:t>.    </a:t>
            </a:r>
            <a:endParaRPr lang="ko-KR" altLang="en-US" dirty="0"/>
          </a:p>
          <a:p>
            <a:pPr fontAlgn="base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266109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3. </a:t>
            </a:r>
            <a:r>
              <a:rPr lang="ko-KR" altLang="en-US" dirty="0"/>
              <a:t>학문</a:t>
            </a:r>
            <a:r>
              <a:rPr lang="en-US" altLang="ko-KR" dirty="0"/>
              <a:t>, </a:t>
            </a:r>
            <a:r>
              <a:rPr lang="ko-KR" altLang="en-US" dirty="0"/>
              <a:t>학문범주</a:t>
            </a:r>
            <a:r>
              <a:rPr lang="en-US" altLang="ko-KR" dirty="0"/>
              <a:t>, </a:t>
            </a:r>
            <a:r>
              <a:rPr lang="ko-KR" altLang="en-US" dirty="0" err="1"/>
              <a:t>학문성</a:t>
            </a:r>
            <a:r>
              <a:rPr lang="en-US" altLang="ko-KR" dirty="0" smtClean="0"/>
              <a:t>(2)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>
                <a:latin typeface="+mn-ea"/>
              </a:rPr>
              <a:t>- </a:t>
            </a:r>
            <a:r>
              <a:rPr lang="ko-KR" altLang="en-US" dirty="0">
                <a:latin typeface="+mn-ea"/>
              </a:rPr>
              <a:t>인식론적 완전성 조건</a:t>
            </a:r>
            <a:r>
              <a:rPr lang="en-US" altLang="ko-KR" dirty="0">
                <a:latin typeface="+mn-ea"/>
              </a:rPr>
              <a:t>: </a:t>
            </a:r>
          </a:p>
          <a:p>
            <a:endParaRPr lang="en-US" altLang="ko-KR" dirty="0">
              <a:latin typeface="+mn-ea"/>
            </a:endParaRPr>
          </a:p>
          <a:p>
            <a:r>
              <a:rPr lang="ko-KR" altLang="en-US" dirty="0">
                <a:latin typeface="+mn-ea"/>
              </a:rPr>
              <a:t>학문이 다루려고 하는 영역의 어떤 현상도 그 학문 속에서다 설명할 것을 요구 </a:t>
            </a:r>
            <a:endParaRPr lang="en-US" altLang="ko-KR" dirty="0">
              <a:latin typeface="+mn-ea"/>
            </a:endParaRPr>
          </a:p>
          <a:p>
            <a:r>
              <a:rPr lang="ko-KR" altLang="en-US" dirty="0">
                <a:latin typeface="+mn-ea"/>
              </a:rPr>
              <a:t>학문의 이론용어가 지시하는 존재자가 실재하는가에 대해서는 질문하지 않고 이론이 경험적 현상을 완전히 설명할 것을 지향한다</a:t>
            </a:r>
            <a:r>
              <a:rPr lang="en-US" altLang="ko-KR" dirty="0">
                <a:latin typeface="+mn-ea"/>
              </a:rPr>
              <a:t>.</a:t>
            </a:r>
          </a:p>
          <a:p>
            <a:endParaRPr lang="en-US" altLang="ko-KR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103216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3. </a:t>
            </a:r>
            <a:r>
              <a:rPr lang="ko-KR" altLang="en-US" dirty="0"/>
              <a:t>학문</a:t>
            </a:r>
            <a:r>
              <a:rPr lang="en-US" altLang="ko-KR" dirty="0"/>
              <a:t>, </a:t>
            </a:r>
            <a:r>
              <a:rPr lang="ko-KR" altLang="en-US" dirty="0"/>
              <a:t>학문범주</a:t>
            </a:r>
            <a:r>
              <a:rPr lang="en-US" altLang="ko-KR" dirty="0"/>
              <a:t>, </a:t>
            </a:r>
            <a:r>
              <a:rPr lang="ko-KR" altLang="en-US" dirty="0" err="1"/>
              <a:t>학문성</a:t>
            </a:r>
            <a:r>
              <a:rPr lang="en-US" altLang="ko-KR" dirty="0" smtClean="0"/>
              <a:t>(3)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altLang="ko-KR" dirty="0"/>
              <a:t>4. </a:t>
            </a:r>
            <a:r>
              <a:rPr lang="ko-KR" altLang="en-US" dirty="0"/>
              <a:t>칸트의 범주</a:t>
            </a:r>
            <a:r>
              <a:rPr lang="en-US" altLang="ko-KR" dirty="0"/>
              <a:t>: </a:t>
            </a:r>
            <a:r>
              <a:rPr lang="ko-KR" altLang="en-US" dirty="0"/>
              <a:t>경험가능성의 조건</a:t>
            </a:r>
            <a:endParaRPr lang="en-US" altLang="ko-KR" dirty="0"/>
          </a:p>
          <a:p>
            <a:pPr>
              <a:buNone/>
            </a:pPr>
            <a:r>
              <a:rPr lang="ko-KR" altLang="en-US" dirty="0"/>
              <a:t>   주어진 직관의 잡다</a:t>
            </a:r>
            <a:r>
              <a:rPr lang="en-US" altLang="ko-KR" dirty="0"/>
              <a:t>(manifold)</a:t>
            </a:r>
            <a:r>
              <a:rPr lang="ko-KR" altLang="en-US" dirty="0"/>
              <a:t>가 범주들에서 사고가 됨</a:t>
            </a:r>
            <a:r>
              <a:rPr lang="en-US" altLang="ko-KR" dirty="0"/>
              <a:t> </a:t>
            </a:r>
            <a:r>
              <a:rPr lang="ko-KR" altLang="en-US" dirty="0"/>
              <a:t>범주들에 의해 직관의 잡다가 결합되어 감성을 촉발시킨 대상을 인식</a:t>
            </a:r>
            <a:endParaRPr lang="en-US" altLang="ko-KR" dirty="0"/>
          </a:p>
          <a:p>
            <a:pPr>
              <a:buNone/>
            </a:pPr>
            <a:r>
              <a:rPr lang="en-US" altLang="ko-KR" dirty="0"/>
              <a:t>    </a:t>
            </a:r>
            <a:r>
              <a:rPr lang="ko-KR" altLang="en-US" dirty="0"/>
              <a:t>범주 </a:t>
            </a:r>
            <a:r>
              <a:rPr lang="en-US" altLang="ko-KR" dirty="0"/>
              <a:t>- </a:t>
            </a:r>
            <a:r>
              <a:rPr lang="ko-KR" altLang="en-US" dirty="0"/>
              <a:t>선험적임</a:t>
            </a:r>
            <a:endParaRPr lang="en-US" altLang="ko-KR" dirty="0"/>
          </a:p>
          <a:p>
            <a:pPr>
              <a:buNone/>
            </a:pPr>
            <a:endParaRPr lang="en-US" altLang="ko-KR" dirty="0"/>
          </a:p>
          <a:p>
            <a:pPr>
              <a:buNone/>
            </a:pPr>
            <a:r>
              <a:rPr lang="en-US" altLang="ko-KR" dirty="0"/>
              <a:t>5. </a:t>
            </a:r>
            <a:r>
              <a:rPr lang="ko-KR" altLang="en-US" dirty="0"/>
              <a:t>칸트의</a:t>
            </a:r>
            <a:r>
              <a:rPr lang="en-US" altLang="ko-KR" dirty="0"/>
              <a:t> </a:t>
            </a:r>
            <a:r>
              <a:rPr lang="ko-KR" altLang="en-US" dirty="0"/>
              <a:t>범주에 대한 유비로서 학문범주  </a:t>
            </a:r>
            <a:endParaRPr lang="en-US" altLang="ko-KR" dirty="0"/>
          </a:p>
          <a:p>
            <a:pPr>
              <a:buNone/>
            </a:pPr>
            <a:r>
              <a:rPr lang="ko-KR" altLang="en-US" dirty="0"/>
              <a:t>   </a:t>
            </a:r>
            <a:r>
              <a:rPr lang="en-US" altLang="ko-KR" dirty="0"/>
              <a:t>-</a:t>
            </a:r>
            <a:r>
              <a:rPr lang="ko-KR" altLang="en-US" dirty="0"/>
              <a:t> 유비의 표현</a:t>
            </a:r>
            <a:r>
              <a:rPr lang="en-US" altLang="ko-KR" dirty="0"/>
              <a:t>:  A : B =</a:t>
            </a:r>
            <a:r>
              <a:rPr lang="ko-KR" altLang="en-US" dirty="0"/>
              <a:t> </a:t>
            </a:r>
            <a:r>
              <a:rPr lang="en-US" altLang="ko-KR" dirty="0"/>
              <a:t>C : D</a:t>
            </a:r>
            <a:br>
              <a:rPr lang="en-US" altLang="ko-KR" dirty="0"/>
            </a:br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220808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3. </a:t>
            </a:r>
            <a:r>
              <a:rPr lang="ko-KR" altLang="en-US" dirty="0"/>
              <a:t>학문</a:t>
            </a:r>
            <a:r>
              <a:rPr lang="en-US" altLang="ko-KR" dirty="0"/>
              <a:t>, </a:t>
            </a:r>
            <a:r>
              <a:rPr lang="ko-KR" altLang="en-US" dirty="0"/>
              <a:t>학문범주</a:t>
            </a:r>
            <a:r>
              <a:rPr lang="en-US" altLang="ko-KR" dirty="0"/>
              <a:t>, </a:t>
            </a:r>
            <a:r>
              <a:rPr lang="ko-KR" altLang="en-US" dirty="0" err="1"/>
              <a:t>학문성</a:t>
            </a:r>
            <a:r>
              <a:rPr lang="en-US" altLang="ko-KR" dirty="0" smtClean="0"/>
              <a:t>(4)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Tx/>
              <a:buChar char="-"/>
            </a:pPr>
            <a:r>
              <a:rPr lang="ko-KR" altLang="en-US" dirty="0"/>
              <a:t>유비추론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ko-KR" altLang="en-US" dirty="0"/>
              <a:t>   </a:t>
            </a:r>
            <a:endParaRPr lang="en-US" altLang="ko-KR" dirty="0"/>
          </a:p>
          <a:p>
            <a:pPr>
              <a:buFontTx/>
              <a:buChar char="-"/>
            </a:pPr>
            <a:r>
              <a:rPr lang="ko-KR" altLang="en-US" dirty="0"/>
              <a:t> </a:t>
            </a:r>
            <a:r>
              <a:rPr lang="en-US" altLang="ko-KR" dirty="0"/>
              <a:t>A: </a:t>
            </a:r>
            <a:r>
              <a:rPr lang="ko-KR" altLang="en-US" dirty="0"/>
              <a:t>직관의 잡다</a:t>
            </a:r>
            <a:r>
              <a:rPr lang="ko-KR" altLang="ko-KR" dirty="0"/>
              <a:t> </a:t>
            </a:r>
            <a:r>
              <a:rPr lang="en-US" altLang="ko-KR" dirty="0"/>
              <a:t> B: </a:t>
            </a:r>
            <a:r>
              <a:rPr lang="ko-KR" altLang="en-US" dirty="0"/>
              <a:t>범주</a:t>
            </a:r>
            <a:r>
              <a:rPr lang="ko-KR" altLang="ko-KR" dirty="0"/>
              <a:t> </a:t>
            </a:r>
            <a:r>
              <a:rPr lang="ko-KR" altLang="en-US" dirty="0"/>
              <a:t> </a:t>
            </a:r>
            <a:r>
              <a:rPr lang="en-US" altLang="ko-KR" dirty="0"/>
              <a:t>C:  </a:t>
            </a:r>
            <a:r>
              <a:rPr lang="ko-KR" altLang="en-US" dirty="0"/>
              <a:t>총체적</a:t>
            </a:r>
            <a:r>
              <a:rPr lang="en-US" altLang="ko-KR" dirty="0"/>
              <a:t> </a:t>
            </a:r>
            <a:r>
              <a:rPr lang="ko-KR" altLang="en-US" dirty="0"/>
              <a:t>세계 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-</a:t>
            </a:r>
            <a:r>
              <a:rPr lang="ko-KR" altLang="en-US" dirty="0"/>
              <a:t> </a:t>
            </a:r>
            <a:r>
              <a:rPr lang="en-US" altLang="ko-KR" dirty="0"/>
              <a:t>A</a:t>
            </a:r>
            <a:r>
              <a:rPr lang="ko-KR" altLang="en-US" dirty="0"/>
              <a:t>와 </a:t>
            </a:r>
            <a:r>
              <a:rPr lang="en-US" altLang="ko-KR" dirty="0"/>
              <a:t>B</a:t>
            </a:r>
            <a:r>
              <a:rPr lang="ko-KR" altLang="en-US" dirty="0"/>
              <a:t>의 관계: 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ko-KR" altLang="en-US" dirty="0"/>
              <a:t>  </a:t>
            </a:r>
            <a:r>
              <a:rPr lang="en-US" altLang="ko-KR" dirty="0"/>
              <a:t> </a:t>
            </a:r>
            <a:r>
              <a:rPr lang="ko-KR" altLang="en-US" dirty="0"/>
              <a:t>직관된 </a:t>
            </a:r>
            <a:r>
              <a:rPr lang="ko-KR" altLang="en-US" dirty="0" err="1"/>
              <a:t>잡다를</a:t>
            </a:r>
            <a:r>
              <a:rPr lang="ko-KR" altLang="en-US" dirty="0"/>
              <a:t> 범주를 통해서 지성의 대상으로 바꿈</a:t>
            </a:r>
            <a:r>
              <a:rPr lang="en-US" altLang="ko-KR" dirty="0"/>
              <a:t/>
            </a:r>
            <a:br>
              <a:rPr lang="en-US" altLang="ko-KR" dirty="0"/>
            </a:br>
            <a:endParaRPr lang="en-US" altLang="ko-KR" dirty="0"/>
          </a:p>
          <a:p>
            <a:pPr>
              <a:buFontTx/>
              <a:buChar char="-"/>
            </a:pPr>
            <a:r>
              <a:rPr lang="en-US" altLang="ko-KR" dirty="0"/>
              <a:t>C: </a:t>
            </a:r>
            <a:r>
              <a:rPr lang="ko-KR" altLang="en-US" dirty="0"/>
              <a:t>총체적 세계 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ko-KR" altLang="en-US" dirty="0"/>
              <a:t>    이것은</a:t>
            </a:r>
            <a:r>
              <a:rPr lang="en-US" altLang="ko-KR" dirty="0"/>
              <a:t> </a:t>
            </a:r>
            <a:r>
              <a:rPr lang="ko-KR" altLang="en-US" dirty="0"/>
              <a:t>직관에 주어진 </a:t>
            </a:r>
            <a:r>
              <a:rPr lang="ko-KR" altLang="en-US" dirty="0" err="1"/>
              <a:t>잡다인</a:t>
            </a:r>
            <a:r>
              <a:rPr lang="ko-KR" altLang="en-US" dirty="0"/>
              <a:t> </a:t>
            </a:r>
            <a:r>
              <a:rPr lang="en-US" altLang="ko-KR" dirty="0"/>
              <a:t>A</a:t>
            </a:r>
            <a:r>
              <a:rPr lang="ko-KR" altLang="en-US" dirty="0"/>
              <a:t>와 대응 </a:t>
            </a:r>
            <a:endParaRPr lang="en-US" altLang="ko-KR" dirty="0"/>
          </a:p>
          <a:p>
            <a:pPr>
              <a:buNone/>
            </a:pPr>
            <a:r>
              <a:rPr lang="ko-KR" altLang="ko-KR" dirty="0"/>
              <a:t> </a:t>
            </a:r>
            <a:r>
              <a:rPr lang="ko-KR" altLang="en-US" dirty="0"/>
              <a:t> </a:t>
            </a:r>
            <a:r>
              <a:rPr lang="ko-KR" altLang="ko-KR" dirty="0"/>
              <a:t>-</a:t>
            </a:r>
            <a:r>
              <a:rPr lang="ko-KR" altLang="en-US" dirty="0"/>
              <a:t> 따라서 </a:t>
            </a:r>
            <a:r>
              <a:rPr lang="en-US" altLang="ko-KR" dirty="0"/>
              <a:t>A</a:t>
            </a:r>
            <a:r>
              <a:rPr lang="ko-KR" altLang="en-US" dirty="0"/>
              <a:t> </a:t>
            </a:r>
            <a:r>
              <a:rPr lang="en-US" altLang="ko-KR" dirty="0"/>
              <a:t>:</a:t>
            </a:r>
            <a:r>
              <a:rPr lang="ko-KR" altLang="en-US" dirty="0"/>
              <a:t> </a:t>
            </a:r>
            <a:r>
              <a:rPr lang="en-US" altLang="ko-KR" dirty="0"/>
              <a:t>B = C</a:t>
            </a:r>
            <a:r>
              <a:rPr lang="ko-KR" altLang="en-US" dirty="0"/>
              <a:t> </a:t>
            </a:r>
            <a:r>
              <a:rPr lang="en-US" altLang="ko-KR" dirty="0"/>
              <a:t>: D</a:t>
            </a:r>
            <a:r>
              <a:rPr lang="ko-KR" altLang="en-US" dirty="0"/>
              <a:t> 에서 </a:t>
            </a:r>
            <a:r>
              <a:rPr lang="en-US" altLang="ko-KR" dirty="0"/>
              <a:t>D</a:t>
            </a:r>
            <a:r>
              <a:rPr lang="ko-KR" altLang="en-US" dirty="0"/>
              <a:t>는 학문범주로 추론함 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/>
            </a:r>
            <a:br>
              <a:rPr lang="en-US" altLang="ko-KR" dirty="0"/>
            </a:br>
            <a:r>
              <a:rPr lang="ko-KR" altLang="en-US" dirty="0"/>
              <a:t>총체적 세계는 학문 범주에 의해 재단되고 사고됨</a:t>
            </a:r>
            <a:endParaRPr lang="en-US" altLang="ko-KR" dirty="0"/>
          </a:p>
          <a:p>
            <a:r>
              <a:rPr lang="en-US" altLang="ko-KR" dirty="0">
                <a:latin typeface="+mn-ea"/>
              </a:rPr>
              <a:t>- </a:t>
            </a:r>
            <a:r>
              <a:rPr lang="ko-KR" altLang="en-US" dirty="0">
                <a:latin typeface="+mn-ea"/>
              </a:rPr>
              <a:t>실재</a:t>
            </a:r>
            <a:r>
              <a:rPr lang="en-US" altLang="ko-KR" dirty="0">
                <a:latin typeface="+mn-ea"/>
              </a:rPr>
              <a:t>(reality) : </a:t>
            </a:r>
            <a:r>
              <a:rPr lang="ko-KR" altLang="en-US" dirty="0">
                <a:latin typeface="+mn-ea"/>
              </a:rPr>
              <a:t>복합적</a:t>
            </a:r>
            <a:r>
              <a:rPr lang="en-US" altLang="ko-KR" dirty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전체 </a:t>
            </a:r>
            <a:r>
              <a:rPr lang="en-US" altLang="ko-KR" dirty="0">
                <a:latin typeface="+mn-ea"/>
              </a:rPr>
              <a:t> </a:t>
            </a:r>
            <a:endParaRPr lang="ko-KR" altLang="en-US" dirty="0">
              <a:latin typeface="+mn-ea"/>
            </a:endParaRPr>
          </a:p>
          <a:p>
            <a:pPr marL="0" indent="0">
              <a:buNone/>
            </a:pPr>
            <a:r>
              <a:rPr lang="en-US" altLang="ko-KR" dirty="0"/>
              <a:t>  </a:t>
            </a:r>
            <a:r>
              <a:rPr lang="en-US" altLang="ko-KR" dirty="0">
                <a:latin typeface="+mn-ea"/>
              </a:rPr>
              <a:t>- </a:t>
            </a:r>
            <a:r>
              <a:rPr lang="ko-KR" altLang="en-US" dirty="0">
                <a:latin typeface="+mn-ea"/>
              </a:rPr>
              <a:t>개별과학</a:t>
            </a:r>
            <a:r>
              <a:rPr lang="en-US" altLang="ko-KR" dirty="0">
                <a:latin typeface="+mn-ea"/>
              </a:rPr>
              <a:t>:  </a:t>
            </a:r>
            <a:r>
              <a:rPr lang="ko-KR" altLang="en-US" dirty="0" smtClean="0">
                <a:latin typeface="+mn-ea"/>
              </a:rPr>
              <a:t>실재를 투사함 </a:t>
            </a:r>
            <a:r>
              <a:rPr lang="en-US" altLang="ko-KR" dirty="0" smtClean="0"/>
              <a:t> </a:t>
            </a:r>
            <a:endParaRPr lang="ko-KR" altLang="en-US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064244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직선 화살표 연결선 27"/>
          <p:cNvCxnSpPr/>
          <p:nvPr/>
        </p:nvCxnSpPr>
        <p:spPr>
          <a:xfrm flipH="1">
            <a:off x="6917269" y="2057398"/>
            <a:ext cx="380999" cy="1346202"/>
          </a:xfrm>
          <a:prstGeom prst="straightConnector1">
            <a:avLst/>
          </a:prstGeom>
          <a:ln w="38100">
            <a:solidFill>
              <a:schemeClr val="accent2">
                <a:lumMod val="60000"/>
                <a:lumOff val="40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" name="직선 화살표 연결선 4"/>
          <p:cNvCxnSpPr/>
          <p:nvPr/>
        </p:nvCxnSpPr>
        <p:spPr>
          <a:xfrm flipV="1">
            <a:off x="5765799" y="1144067"/>
            <a:ext cx="0" cy="2268000"/>
          </a:xfrm>
          <a:prstGeom prst="straightConnector1">
            <a:avLst/>
          </a:prstGeom>
          <a:ln w="12700">
            <a:solidFill>
              <a:schemeClr val="tx1"/>
            </a:solidFill>
            <a:headEnd w="med" len="lg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직선 화살표 연결선 5"/>
          <p:cNvCxnSpPr/>
          <p:nvPr/>
        </p:nvCxnSpPr>
        <p:spPr>
          <a:xfrm rot="3480000">
            <a:off x="4987293" y="2980527"/>
            <a:ext cx="0" cy="1836000"/>
          </a:xfrm>
          <a:prstGeom prst="straightConnector1">
            <a:avLst/>
          </a:prstGeom>
          <a:ln w="12700">
            <a:solidFill>
              <a:schemeClr val="tx1"/>
            </a:solidFill>
            <a:headEnd w="med" len="lg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화살표 연결선 24"/>
          <p:cNvCxnSpPr/>
          <p:nvPr/>
        </p:nvCxnSpPr>
        <p:spPr>
          <a:xfrm flipH="1">
            <a:off x="4987294" y="2015068"/>
            <a:ext cx="2200907" cy="1871135"/>
          </a:xfrm>
          <a:prstGeom prst="straightConnector1">
            <a:avLst/>
          </a:prstGeom>
          <a:ln w="38100">
            <a:headEnd type="oval" w="med" len="med"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4" name="직선 화살표 연결선 13"/>
          <p:cNvCxnSpPr/>
          <p:nvPr/>
        </p:nvCxnSpPr>
        <p:spPr>
          <a:xfrm flipH="1">
            <a:off x="5765799" y="1905000"/>
            <a:ext cx="1227669" cy="406400"/>
          </a:xfrm>
          <a:prstGeom prst="straightConnector1">
            <a:avLst/>
          </a:prstGeom>
          <a:ln w="38100">
            <a:solidFill>
              <a:schemeClr val="accent2">
                <a:lumMod val="50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" name="직선 화살표 연결선 6"/>
          <p:cNvCxnSpPr/>
          <p:nvPr/>
        </p:nvCxnSpPr>
        <p:spPr>
          <a:xfrm rot="5400000" flipV="1">
            <a:off x="6899799" y="2278066"/>
            <a:ext cx="0" cy="2268000"/>
          </a:xfrm>
          <a:prstGeom prst="straightConnector1">
            <a:avLst/>
          </a:prstGeom>
          <a:ln w="12700">
            <a:solidFill>
              <a:schemeClr val="tx1"/>
            </a:solidFill>
            <a:headEnd w="med" len="lg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타원 7"/>
          <p:cNvSpPr/>
          <p:nvPr/>
        </p:nvSpPr>
        <p:spPr>
          <a:xfrm>
            <a:off x="6756401" y="1169140"/>
            <a:ext cx="1227667" cy="1270000"/>
          </a:xfrm>
          <a:prstGeom prst="ellipse">
            <a:avLst/>
          </a:prstGeom>
          <a:gradFill>
            <a:gsLst>
              <a:gs pos="0">
                <a:schemeClr val="accent4">
                  <a:satMod val="103000"/>
                  <a:tint val="94000"/>
                  <a:alpha val="45000"/>
                  <a:lumMod val="83000"/>
                  <a:lumOff val="17000"/>
                </a:schemeClr>
              </a:gs>
              <a:gs pos="31000">
                <a:schemeClr val="accent2">
                  <a:alpha val="93000"/>
                </a:schemeClr>
              </a:gs>
              <a:gs pos="100000">
                <a:schemeClr val="accent4">
                  <a:lumMod val="99000"/>
                  <a:satMod val="120000"/>
                  <a:shade val="78000"/>
                </a:schemeClr>
              </a:gs>
            </a:gsLst>
          </a:gra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ln>
                  <a:solidFill>
                    <a:prstClr val="black"/>
                  </a:solidFill>
                </a:ln>
                <a:solidFill>
                  <a:prstClr val="black"/>
                </a:solidFill>
              </a:rPr>
              <a:t>실재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459275" y="817067"/>
            <a:ext cx="71045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solidFill>
                  <a:prstClr val="black"/>
                </a:solidFill>
              </a:rPr>
              <a:t>과학 </a:t>
            </a:r>
            <a:r>
              <a:rPr lang="en-US" altLang="ko-KR" sz="1400" b="1" dirty="0">
                <a:solidFill>
                  <a:prstClr val="black"/>
                </a:solidFill>
              </a:rPr>
              <a:t>1</a:t>
            </a:r>
            <a:endParaRPr lang="ko-KR" altLang="en-US" sz="1400" b="1" dirty="0">
              <a:solidFill>
                <a:prstClr val="black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732927" y="4368060"/>
            <a:ext cx="71045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solidFill>
                  <a:prstClr val="black"/>
                </a:solidFill>
              </a:rPr>
              <a:t>과학 </a:t>
            </a:r>
            <a:r>
              <a:rPr lang="en-US" altLang="ko-KR" sz="1400" b="1" dirty="0">
                <a:solidFill>
                  <a:prstClr val="black"/>
                </a:solidFill>
              </a:rPr>
              <a:t>2</a:t>
            </a:r>
            <a:endParaRPr lang="ko-KR" altLang="en-US" sz="1400" b="1" dirty="0">
              <a:solidFill>
                <a:prstClr val="black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016867" y="3252801"/>
            <a:ext cx="71045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solidFill>
                  <a:prstClr val="black"/>
                </a:solidFill>
              </a:rPr>
              <a:t>과학 </a:t>
            </a:r>
            <a:r>
              <a:rPr lang="en-US" altLang="ko-KR" sz="1400" b="1" dirty="0">
                <a:solidFill>
                  <a:prstClr val="black"/>
                </a:solidFill>
              </a:rPr>
              <a:t>3</a:t>
            </a:r>
            <a:endParaRPr lang="ko-KR" altLang="en-US" sz="1400" b="1" dirty="0">
              <a:solidFill>
                <a:prstClr val="black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194851" y="5190059"/>
            <a:ext cx="54328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solidFill>
                  <a:prstClr val="black"/>
                </a:solidFill>
              </a:rPr>
              <a:t>개별 과학</a:t>
            </a:r>
            <a:r>
              <a:rPr lang="en-US" altLang="ko-KR" sz="2000" b="1" dirty="0">
                <a:solidFill>
                  <a:prstClr val="black"/>
                </a:solidFill>
              </a:rPr>
              <a:t>(</a:t>
            </a:r>
            <a:r>
              <a:rPr lang="ko-KR" altLang="en-US" sz="2000" b="1" dirty="0">
                <a:solidFill>
                  <a:prstClr val="black"/>
                </a:solidFill>
              </a:rPr>
              <a:t>학문범주</a:t>
            </a:r>
            <a:r>
              <a:rPr lang="en-US" altLang="ko-KR" sz="2000" b="1" dirty="0">
                <a:solidFill>
                  <a:prstClr val="black"/>
                </a:solidFill>
              </a:rPr>
              <a:t>)</a:t>
            </a:r>
            <a:r>
              <a:rPr lang="ko-KR" altLang="en-US" sz="2000" b="1" dirty="0">
                <a:solidFill>
                  <a:prstClr val="black"/>
                </a:solidFill>
              </a:rPr>
              <a:t>을 축으로 하는 인식 공간</a:t>
            </a:r>
          </a:p>
        </p:txBody>
      </p:sp>
    </p:spTree>
    <p:extLst>
      <p:ext uri="{BB962C8B-B14F-4D97-AF65-F5344CB8AC3E}">
        <p14:creationId xmlns:p14="http://schemas.microsoft.com/office/powerpoint/2010/main" val="426691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      </a:t>
            </a:r>
            <a:r>
              <a:rPr lang="en-US" altLang="ko-KR" dirty="0"/>
              <a:t>3. </a:t>
            </a:r>
            <a:r>
              <a:rPr lang="ko-KR" altLang="en-US" dirty="0"/>
              <a:t>학문</a:t>
            </a:r>
            <a:r>
              <a:rPr lang="en-US" altLang="ko-KR" dirty="0"/>
              <a:t>, </a:t>
            </a:r>
            <a:r>
              <a:rPr lang="ko-KR" altLang="en-US" dirty="0"/>
              <a:t>학문범주</a:t>
            </a:r>
            <a:r>
              <a:rPr lang="en-US" altLang="ko-KR" dirty="0"/>
              <a:t>, </a:t>
            </a:r>
            <a:r>
              <a:rPr lang="ko-KR" altLang="en-US" dirty="0" err="1"/>
              <a:t>학문성</a:t>
            </a:r>
            <a:r>
              <a:rPr lang="en-US" altLang="ko-KR" dirty="0" smtClean="0"/>
              <a:t>(5)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이 유비는 정확한 것은 아니지만</a:t>
            </a:r>
            <a:r>
              <a:rPr lang="en-US" altLang="ko-KR" dirty="0"/>
              <a:t>, </a:t>
            </a:r>
            <a:r>
              <a:rPr lang="ko-KR" altLang="en-US" dirty="0"/>
              <a:t>기본 의미는 세계를 학문범주에 의해 분할하여 개별학문 영역으로 투사시키고 분할을 통한 인식결과를 결합하여 총체적 세계를 이해한다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학문범주는 여러 방식으로 분류 가능함</a:t>
            </a:r>
            <a:r>
              <a:rPr lang="en-US" altLang="ko-KR" dirty="0"/>
              <a:t>: </a:t>
            </a:r>
            <a:r>
              <a:rPr lang="ko-KR" altLang="en-US" dirty="0"/>
              <a:t>물리학</a:t>
            </a:r>
            <a:r>
              <a:rPr lang="en-US" altLang="ko-KR" dirty="0"/>
              <a:t>, </a:t>
            </a:r>
            <a:r>
              <a:rPr lang="ko-KR" altLang="en-US" dirty="0"/>
              <a:t>화학</a:t>
            </a:r>
            <a:r>
              <a:rPr lang="en-US" altLang="ko-KR" dirty="0"/>
              <a:t>, </a:t>
            </a:r>
            <a:r>
              <a:rPr lang="ko-KR" altLang="en-US" dirty="0"/>
              <a:t>사회학</a:t>
            </a:r>
            <a:r>
              <a:rPr lang="en-US" altLang="ko-KR" dirty="0"/>
              <a:t>, </a:t>
            </a:r>
            <a:r>
              <a:rPr lang="ko-KR" altLang="en-US" dirty="0"/>
              <a:t>정치학</a:t>
            </a:r>
            <a:r>
              <a:rPr lang="en-US" altLang="ko-KR" dirty="0"/>
              <a:t>, </a:t>
            </a:r>
            <a:r>
              <a:rPr lang="ko-KR" altLang="en-US" dirty="0"/>
              <a:t>경제학 등등의 현존하는 학문체계 방식으로 분류 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783052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    </a:t>
            </a:r>
            <a:r>
              <a:rPr lang="en-US" altLang="ko-KR" dirty="0"/>
              <a:t>3. </a:t>
            </a:r>
            <a:r>
              <a:rPr lang="ko-KR" altLang="en-US" dirty="0"/>
              <a:t>학문</a:t>
            </a:r>
            <a:r>
              <a:rPr lang="en-US" altLang="ko-KR" dirty="0"/>
              <a:t>, </a:t>
            </a:r>
            <a:r>
              <a:rPr lang="ko-KR" altLang="en-US" dirty="0"/>
              <a:t>학문범주</a:t>
            </a:r>
            <a:r>
              <a:rPr lang="en-US" altLang="ko-KR" dirty="0"/>
              <a:t>, </a:t>
            </a:r>
            <a:r>
              <a:rPr lang="ko-KR" altLang="en-US" dirty="0" err="1"/>
              <a:t>학문성</a:t>
            </a:r>
            <a:r>
              <a:rPr lang="en-US" altLang="ko-KR" dirty="0" smtClean="0"/>
              <a:t>(6)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altLang="ko-KR" dirty="0"/>
              <a:t>6.</a:t>
            </a:r>
            <a:r>
              <a:rPr lang="ko-KR" altLang="en-US" dirty="0"/>
              <a:t> </a:t>
            </a:r>
            <a:r>
              <a:rPr lang="ko-KR" altLang="en-US" dirty="0" smtClean="0"/>
              <a:t>학문범주 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 </a:t>
            </a:r>
            <a:r>
              <a:rPr lang="en-US" altLang="ko-KR" dirty="0"/>
              <a:t>-</a:t>
            </a:r>
            <a:r>
              <a:rPr lang="ko-KR" altLang="en-US" dirty="0"/>
              <a:t> 학문범주에 의해 세계는 다 파악되는가</a:t>
            </a:r>
            <a:r>
              <a:rPr lang="en-US" altLang="ko-KR" dirty="0"/>
              <a:t>? </a:t>
            </a:r>
            <a:r>
              <a:rPr lang="ko-KR" altLang="en-US" dirty="0"/>
              <a:t>즉 완결적인가</a:t>
            </a:r>
            <a:r>
              <a:rPr lang="en-US" altLang="ko-KR" dirty="0"/>
              <a:t>? </a:t>
            </a:r>
          </a:p>
          <a:p>
            <a:pPr>
              <a:buNone/>
            </a:pPr>
            <a:r>
              <a:rPr lang="ko-KR" altLang="en-US" dirty="0"/>
              <a:t>   </a:t>
            </a:r>
            <a:r>
              <a:rPr lang="en-US" altLang="ko-KR" dirty="0"/>
              <a:t>-</a:t>
            </a:r>
            <a:r>
              <a:rPr lang="ko-KR" altLang="en-US" dirty="0"/>
              <a:t> 칸트의 범주는 선험적이면서 완결적임</a:t>
            </a:r>
            <a:endParaRPr lang="en-US" altLang="ko-KR" dirty="0"/>
          </a:p>
          <a:p>
            <a:pPr>
              <a:buNone/>
            </a:pPr>
            <a:r>
              <a:rPr lang="ko-KR" altLang="ko-KR" dirty="0"/>
              <a:t> </a:t>
            </a:r>
            <a:r>
              <a:rPr lang="ko-KR" altLang="en-US" dirty="0"/>
              <a:t>  </a:t>
            </a:r>
            <a:r>
              <a:rPr lang="en-US" altLang="ko-KR" dirty="0"/>
              <a:t>-</a:t>
            </a:r>
            <a:r>
              <a:rPr lang="ko-KR" altLang="en-US" dirty="0"/>
              <a:t> 새로운 범주의 출현이 없음</a:t>
            </a:r>
            <a:endParaRPr lang="en-US" altLang="ko-KR" dirty="0"/>
          </a:p>
          <a:p>
            <a:pPr>
              <a:buNone/>
            </a:pPr>
            <a:r>
              <a:rPr lang="ko-KR" altLang="en-US" dirty="0"/>
              <a:t>   </a:t>
            </a:r>
            <a:r>
              <a:rPr lang="en-US" altLang="ko-KR" dirty="0"/>
              <a:t>-</a:t>
            </a:r>
            <a:r>
              <a:rPr lang="ko-KR" altLang="en-US" dirty="0"/>
              <a:t> 학문범주는 세계에 의존하기 때문에 우연적이고</a:t>
            </a:r>
            <a:r>
              <a:rPr lang="en-US" altLang="ko-KR" dirty="0"/>
              <a:t>, </a:t>
            </a:r>
            <a:r>
              <a:rPr lang="ko-KR" altLang="en-US" dirty="0"/>
              <a:t>열려있음</a:t>
            </a:r>
            <a:endParaRPr lang="en-US" altLang="ko-KR" dirty="0"/>
          </a:p>
          <a:p>
            <a:pPr>
              <a:buNone/>
            </a:pPr>
            <a:r>
              <a:rPr lang="en-US" altLang="ko-KR" dirty="0"/>
              <a:t>   - </a:t>
            </a:r>
            <a:r>
              <a:rPr lang="ko-KR" altLang="en-US" dirty="0"/>
              <a:t>새로운 학문범주의 출현이 가능</a:t>
            </a:r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697254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60171"/>
          </a:xfrm>
        </p:spPr>
        <p:txBody>
          <a:bodyPr>
            <a:normAutofit/>
          </a:bodyPr>
          <a:lstStyle/>
          <a:p>
            <a:r>
              <a:rPr lang="en-US" altLang="ko-KR" dirty="0"/>
              <a:t>3. </a:t>
            </a:r>
            <a:r>
              <a:rPr lang="ko-KR" altLang="en-US" dirty="0"/>
              <a:t>학문</a:t>
            </a:r>
            <a:r>
              <a:rPr lang="en-US" altLang="ko-KR" dirty="0"/>
              <a:t>, </a:t>
            </a:r>
            <a:r>
              <a:rPr lang="ko-KR" altLang="en-US" dirty="0"/>
              <a:t>학문범주</a:t>
            </a:r>
            <a:r>
              <a:rPr lang="en-US" altLang="ko-KR" dirty="0"/>
              <a:t>, </a:t>
            </a:r>
            <a:r>
              <a:rPr lang="ko-KR" altLang="en-US" dirty="0" err="1"/>
              <a:t>학문성</a:t>
            </a:r>
            <a:r>
              <a:rPr lang="en-US" altLang="ko-KR" dirty="0" smtClean="0"/>
              <a:t>(7)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81200" y="1340769"/>
            <a:ext cx="8229600" cy="4785395"/>
          </a:xfrm>
        </p:spPr>
        <p:txBody>
          <a:bodyPr>
            <a:normAutofit/>
          </a:bodyPr>
          <a:lstStyle/>
          <a:p>
            <a:r>
              <a:rPr lang="en-US" altLang="ko-KR" dirty="0" smtClean="0"/>
              <a:t>- </a:t>
            </a:r>
            <a:r>
              <a:rPr lang="ko-KR" altLang="en-US" dirty="0" smtClean="0"/>
              <a:t>왜 학문 간 융합이 있는가</a:t>
            </a:r>
            <a:r>
              <a:rPr lang="en-US" altLang="ko-KR" dirty="0" smtClean="0"/>
              <a:t>? 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개별 </a:t>
            </a:r>
            <a:r>
              <a:rPr lang="ko-KR" altLang="en-US" dirty="0"/>
              <a:t>학문의 현존은 </a:t>
            </a:r>
            <a:r>
              <a:rPr lang="ko-KR" altLang="en-US" dirty="0" smtClean="0"/>
              <a:t>필연적이 아니고</a:t>
            </a:r>
            <a:endParaRPr lang="en-US" altLang="ko-KR" dirty="0" smtClean="0"/>
          </a:p>
          <a:p>
            <a:r>
              <a:rPr lang="ko-KR" altLang="en-US" dirty="0" smtClean="0"/>
              <a:t>역사 </a:t>
            </a:r>
            <a:r>
              <a:rPr lang="ko-KR" altLang="en-US" dirty="0"/>
              <a:t>환경 등에 의한 우연적임 </a:t>
            </a:r>
            <a:r>
              <a:rPr lang="en-US" altLang="ko-KR" dirty="0"/>
              <a:t>– </a:t>
            </a:r>
            <a:r>
              <a:rPr lang="ko-KR" altLang="en-US" dirty="0"/>
              <a:t>따라서 현실을 제대로 분석하고 이용할 수 있기 위해 </a:t>
            </a:r>
            <a:r>
              <a:rPr lang="ko-KR" altLang="en-US" dirty="0" smtClean="0"/>
              <a:t>항상 학문의 </a:t>
            </a:r>
            <a:r>
              <a:rPr lang="ko-KR" altLang="en-US" dirty="0"/>
              <a:t>재편이 필요함 </a:t>
            </a:r>
            <a:endParaRPr lang="en-US" altLang="ko-KR" dirty="0" smtClean="0"/>
          </a:p>
          <a:p>
            <a:r>
              <a:rPr lang="en-US" altLang="ko-KR" dirty="0" smtClean="0"/>
              <a:t>-&gt; </a:t>
            </a:r>
            <a:r>
              <a:rPr lang="ko-KR" altLang="en-US" dirty="0" smtClean="0"/>
              <a:t>융합은 재편의 한 방식</a:t>
            </a:r>
            <a:endParaRPr lang="ko-KR" altLang="en-US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301504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4</a:t>
            </a:r>
            <a:r>
              <a:rPr lang="en-US" altLang="ko-KR" dirty="0" smtClean="0"/>
              <a:t>. </a:t>
            </a:r>
            <a:r>
              <a:rPr lang="ko-KR" altLang="en-US" dirty="0" smtClean="0"/>
              <a:t>학문범주의</a:t>
            </a:r>
            <a:r>
              <a:rPr lang="en-US" altLang="ko-KR" dirty="0" smtClean="0"/>
              <a:t> </a:t>
            </a:r>
            <a:r>
              <a:rPr lang="ko-KR" altLang="en-US" dirty="0" smtClean="0"/>
              <a:t>우연성과 융합모델</a:t>
            </a:r>
            <a:r>
              <a:rPr lang="en-US" altLang="ko-KR" dirty="0" smtClean="0"/>
              <a:t>(1)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457200" indent="-457200">
              <a:buNone/>
            </a:pPr>
            <a:r>
              <a:rPr lang="en-US" altLang="ko-KR" dirty="0"/>
              <a:t>1. </a:t>
            </a:r>
            <a:r>
              <a:rPr lang="ko-KR" altLang="en-US" dirty="0"/>
              <a:t>학문범주의 우연성</a:t>
            </a:r>
            <a:r>
              <a:rPr lang="en-US" altLang="ko-KR" dirty="0"/>
              <a:t>:</a:t>
            </a:r>
          </a:p>
          <a:p>
            <a:pPr marL="457200" indent="-457200">
              <a:buNone/>
            </a:pPr>
            <a:r>
              <a:rPr lang="ko-KR" altLang="en-US" dirty="0" smtClean="0"/>
              <a:t> </a:t>
            </a:r>
            <a:r>
              <a:rPr lang="ko-KR" altLang="ko-KR" dirty="0" smtClean="0"/>
              <a:t> </a:t>
            </a:r>
            <a:r>
              <a:rPr lang="en-US" altLang="ko-KR" dirty="0"/>
              <a:t>- </a:t>
            </a:r>
            <a:r>
              <a:rPr lang="ko-KR" altLang="en-US" dirty="0" smtClean="0"/>
              <a:t>학문범주는 선험적이 아니고 </a:t>
            </a:r>
            <a:r>
              <a:rPr lang="ko-KR" altLang="en-US" dirty="0" err="1" smtClean="0"/>
              <a:t>후험적</a:t>
            </a:r>
            <a:r>
              <a:rPr lang="en-US" altLang="ko-KR" dirty="0" smtClean="0"/>
              <a:t>,</a:t>
            </a:r>
            <a:r>
              <a:rPr lang="ko-KR" altLang="en-US" dirty="0" smtClean="0"/>
              <a:t> 역사적</a:t>
            </a:r>
            <a:endParaRPr lang="en-US" altLang="ko-KR" dirty="0"/>
          </a:p>
          <a:p>
            <a:pPr>
              <a:buNone/>
            </a:pP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2</a:t>
            </a:r>
            <a:r>
              <a:rPr lang="en-US" altLang="ko-KR" dirty="0"/>
              <a:t>.</a:t>
            </a:r>
            <a:r>
              <a:rPr lang="ko-KR" altLang="en-US" dirty="0"/>
              <a:t>  학문범주의 생성 가능</a:t>
            </a:r>
            <a:endParaRPr lang="en-US" altLang="ko-KR" dirty="0"/>
          </a:p>
          <a:p>
            <a:pPr>
              <a:buNone/>
            </a:pPr>
            <a:r>
              <a:rPr lang="ko-KR" altLang="ko-KR" dirty="0"/>
              <a:t> </a:t>
            </a:r>
            <a:r>
              <a:rPr lang="ko-KR" altLang="en-US" dirty="0"/>
              <a:t>    </a:t>
            </a:r>
            <a:r>
              <a:rPr lang="en-US" altLang="ko-KR" dirty="0"/>
              <a:t>-</a:t>
            </a:r>
            <a:r>
              <a:rPr lang="ko-KR" altLang="en-US" dirty="0"/>
              <a:t> 학문범주는 기존 학문들의  상호작용을 통해 생성 혹은 변경</a:t>
            </a:r>
            <a:endParaRPr lang="en-US" altLang="ko-KR" dirty="0"/>
          </a:p>
          <a:p>
            <a:pPr>
              <a:buNone/>
            </a:pPr>
            <a:r>
              <a:rPr lang="en-US" altLang="ko-KR" dirty="0"/>
              <a:t>3.</a:t>
            </a:r>
            <a:r>
              <a:rPr lang="ko-KR" altLang="en-US" dirty="0"/>
              <a:t> 융합연구란 이러한 학문범주의 상호작용임</a:t>
            </a:r>
            <a:endParaRPr lang="en-US" altLang="ko-KR" dirty="0"/>
          </a:p>
          <a:p>
            <a:pPr>
              <a:buNone/>
            </a:pPr>
            <a:r>
              <a:rPr lang="ko-KR" altLang="ko-KR" dirty="0"/>
              <a:t> </a:t>
            </a:r>
            <a:r>
              <a:rPr lang="ko-KR" altLang="en-US" dirty="0"/>
              <a:t>   </a:t>
            </a:r>
            <a:r>
              <a:rPr lang="en-US" altLang="ko-KR" dirty="0"/>
              <a:t>-</a:t>
            </a:r>
            <a:r>
              <a:rPr lang="ko-KR" altLang="en-US" dirty="0"/>
              <a:t> 융합연구 방식은 융합하려는 학문들에 따라서 따르다</a:t>
            </a:r>
            <a:r>
              <a:rPr lang="en-US" altLang="ko-KR" dirty="0"/>
              <a:t>. </a:t>
            </a:r>
            <a:br>
              <a:rPr lang="en-US" altLang="ko-KR" dirty="0"/>
            </a:br>
            <a:r>
              <a:rPr lang="ko-KR" altLang="en-US" dirty="0"/>
              <a:t>응용학문</a:t>
            </a:r>
            <a:r>
              <a:rPr lang="en-US" altLang="ko-KR" dirty="0"/>
              <a:t>, </a:t>
            </a:r>
            <a:r>
              <a:rPr lang="ko-KR" altLang="en-US" dirty="0"/>
              <a:t>순수학문</a:t>
            </a:r>
            <a:r>
              <a:rPr lang="en-US" altLang="ko-KR" dirty="0"/>
              <a:t>, </a:t>
            </a:r>
            <a:r>
              <a:rPr lang="ko-KR" altLang="en-US" dirty="0"/>
              <a:t>순수학과 응용학문</a:t>
            </a:r>
            <a:r>
              <a:rPr lang="en-US" altLang="ko-KR" dirty="0"/>
              <a:t>, </a:t>
            </a:r>
            <a:r>
              <a:rPr lang="ko-KR" altLang="en-US" dirty="0"/>
              <a:t>학문범주 간의 융합연구냐</a:t>
            </a:r>
            <a:r>
              <a:rPr lang="en-US" altLang="ko-KR" dirty="0"/>
              <a:t>, </a:t>
            </a:r>
            <a:r>
              <a:rPr lang="ko-KR" altLang="en-US" dirty="0"/>
              <a:t>학문범주의 분과학문 간의 융합연구냐에 따라  방식이 다름</a:t>
            </a:r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522305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4. </a:t>
            </a:r>
            <a:r>
              <a:rPr lang="ko-KR" altLang="en-US" dirty="0"/>
              <a:t>학문범주의</a:t>
            </a:r>
            <a:r>
              <a:rPr lang="en-US" altLang="ko-KR" dirty="0"/>
              <a:t> </a:t>
            </a:r>
            <a:r>
              <a:rPr lang="ko-KR" altLang="en-US" dirty="0"/>
              <a:t>우연성과 </a:t>
            </a:r>
            <a:r>
              <a:rPr lang="ko-KR" altLang="en-US" dirty="0" smtClean="0"/>
              <a:t>융합모델</a:t>
            </a:r>
            <a:r>
              <a:rPr lang="en-US" altLang="ko-KR" dirty="0" smtClean="0"/>
              <a:t>(2)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학문의 통일</a:t>
            </a:r>
            <a:r>
              <a:rPr lang="en-US" altLang="ko-KR" dirty="0" smtClean="0"/>
              <a:t>?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 </a:t>
            </a:r>
            <a:r>
              <a:rPr lang="ko-KR" altLang="en-US" dirty="0" err="1" smtClean="0"/>
              <a:t>카르납이나</a:t>
            </a:r>
            <a:r>
              <a:rPr lang="ko-KR" altLang="en-US" dirty="0" smtClean="0"/>
              <a:t> </a:t>
            </a:r>
            <a:r>
              <a:rPr lang="ko-KR" altLang="en-US" dirty="0" err="1"/>
              <a:t>노이라트의</a:t>
            </a:r>
            <a:r>
              <a:rPr lang="ko-KR" altLang="en-US" dirty="0"/>
              <a:t> 이상인 통일과학이 성립한다고 하면</a:t>
            </a:r>
            <a:r>
              <a:rPr lang="en-US" altLang="ko-KR" dirty="0"/>
              <a:t>, </a:t>
            </a:r>
            <a:r>
              <a:rPr lang="ko-KR" altLang="en-US" dirty="0"/>
              <a:t>하나의 </a:t>
            </a:r>
            <a:r>
              <a:rPr lang="ko-KR" altLang="en-US" dirty="0" smtClean="0"/>
              <a:t>어떤 통합된 이상적 학문이 </a:t>
            </a:r>
            <a:r>
              <a:rPr lang="ko-KR" altLang="en-US" dirty="0"/>
              <a:t>남을 것이다</a:t>
            </a:r>
            <a:r>
              <a:rPr lang="en-US" altLang="ko-KR" dirty="0"/>
              <a:t>. </a:t>
            </a:r>
            <a:r>
              <a:rPr lang="ko-KR" altLang="en-US" dirty="0" smtClean="0"/>
              <a:t>그러나 </a:t>
            </a:r>
            <a:r>
              <a:rPr lang="ko-KR" altLang="en-US" dirty="0"/>
              <a:t>과학철학에서는 이러한 통일과학 이론은 </a:t>
            </a:r>
            <a:r>
              <a:rPr lang="ko-KR" altLang="en-US" dirty="0" smtClean="0"/>
              <a:t>불가능하다고 많은 </a:t>
            </a:r>
            <a:r>
              <a:rPr lang="ko-KR" altLang="en-US" dirty="0"/>
              <a:t>비판을 받는다</a:t>
            </a:r>
            <a:r>
              <a:rPr lang="en-US" altLang="ko-KR" dirty="0"/>
              <a:t>. </a:t>
            </a:r>
            <a:r>
              <a:rPr lang="ko-KR" altLang="en-US" dirty="0"/>
              <a:t>학문이 이상적으로 발전하더라도 실재의 각 측면을 설명하는 여러 독립적인 학문들만 남을 것이다</a:t>
            </a:r>
            <a:r>
              <a:rPr lang="en-US" altLang="ko-KR" dirty="0"/>
              <a:t>.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492921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4. </a:t>
            </a:r>
            <a:r>
              <a:rPr lang="ko-KR" altLang="en-US" dirty="0"/>
              <a:t>학문범주의</a:t>
            </a:r>
            <a:r>
              <a:rPr lang="en-US" altLang="ko-KR" dirty="0"/>
              <a:t> </a:t>
            </a:r>
            <a:r>
              <a:rPr lang="ko-KR" altLang="en-US" dirty="0"/>
              <a:t>우연성과 융합모델</a:t>
            </a:r>
            <a:r>
              <a:rPr lang="en-US" altLang="ko-KR" dirty="0" smtClean="0"/>
              <a:t>(3)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이 때 그들 간의 의미론적 그리고 존재론적 공유는 최소한일 것이다</a:t>
            </a:r>
            <a:r>
              <a:rPr lang="en-US" altLang="ko-KR" dirty="0"/>
              <a:t>. </a:t>
            </a:r>
            <a:r>
              <a:rPr lang="ko-KR" altLang="en-US" dirty="0"/>
              <a:t>완전한 학문이 되면 더 이상의 새로운 존재자가 필요하지는 않을 것이다</a:t>
            </a:r>
            <a:r>
              <a:rPr lang="en-US" altLang="ko-KR" dirty="0"/>
              <a:t>.</a:t>
            </a:r>
            <a:endParaRPr lang="ko-KR" altLang="en-US" dirty="0"/>
          </a:p>
          <a:p>
            <a:r>
              <a:rPr lang="ko-KR" altLang="en-US" dirty="0" smtClean="0"/>
              <a:t>그러면 더 이상의  </a:t>
            </a:r>
            <a:r>
              <a:rPr lang="ko-KR" altLang="en-US" dirty="0"/>
              <a:t>학문의 융합은 원리적으로 불가능하다는 결론이 나온다</a:t>
            </a:r>
            <a:r>
              <a:rPr lang="en-US" altLang="ko-KR" dirty="0"/>
              <a:t>.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71990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237393"/>
            <a:ext cx="10515600" cy="914400"/>
          </a:xfrm>
        </p:spPr>
        <p:txBody>
          <a:bodyPr>
            <a:normAutofit/>
          </a:bodyPr>
          <a:lstStyle/>
          <a:p>
            <a:r>
              <a:rPr lang="en-US" altLang="ko-KR" sz="3600" dirty="0"/>
              <a:t>4. </a:t>
            </a:r>
            <a:r>
              <a:rPr lang="ko-KR" altLang="en-US" sz="3600" dirty="0"/>
              <a:t>학문범주의</a:t>
            </a:r>
            <a:r>
              <a:rPr lang="en-US" altLang="ko-KR" sz="3600" dirty="0"/>
              <a:t> </a:t>
            </a:r>
            <a:r>
              <a:rPr lang="ko-KR" altLang="en-US" sz="3600" dirty="0"/>
              <a:t>우연성과 융합모델</a:t>
            </a:r>
            <a:r>
              <a:rPr lang="en-US" altLang="ko-KR" sz="3600" dirty="0" smtClean="0"/>
              <a:t>(4)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38200" y="1424354"/>
            <a:ext cx="10515600" cy="4752609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융합의 언어적 의미</a:t>
            </a:r>
            <a:endParaRPr lang="en-US" altLang="ko-KR" dirty="0" smtClean="0"/>
          </a:p>
          <a:p>
            <a:r>
              <a:rPr lang="ko-KR" altLang="en-US" dirty="0" smtClean="0"/>
              <a:t>기술의 융합에서 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 smtClean="0"/>
              <a:t>1) Convergence : </a:t>
            </a:r>
            <a:r>
              <a:rPr lang="ko-KR" altLang="en-US" dirty="0" smtClean="0"/>
              <a:t>공간의 집중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 smtClean="0"/>
              <a:t>2) Fusion : </a:t>
            </a:r>
            <a:r>
              <a:rPr lang="ko-KR" altLang="en-US" dirty="0" smtClean="0"/>
              <a:t>제어체계의 결합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 smtClean="0"/>
              <a:t>3) integration: </a:t>
            </a:r>
            <a:r>
              <a:rPr lang="ko-KR" altLang="en-US" dirty="0" smtClean="0"/>
              <a:t>이론의 연합</a:t>
            </a:r>
            <a:r>
              <a:rPr lang="en-US" altLang="ko-KR" dirty="0" smtClean="0"/>
              <a:t>, </a:t>
            </a:r>
            <a:r>
              <a:rPr lang="ko-KR" altLang="en-US" dirty="0" smtClean="0"/>
              <a:t>혹은 포괄적 새로운 이론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 smtClean="0"/>
              <a:t>4) consilience: </a:t>
            </a:r>
            <a:r>
              <a:rPr lang="ko-KR" altLang="en-US" dirty="0" err="1" smtClean="0"/>
              <a:t>통섭</a:t>
            </a:r>
            <a:r>
              <a:rPr lang="ko-KR" altLang="en-US" dirty="0" smtClean="0"/>
              <a:t> 환원적 의미  </a:t>
            </a:r>
            <a:endParaRPr lang="en-US" altLang="ko-KR" dirty="0" smtClean="0"/>
          </a:p>
          <a:p>
            <a:pPr fontAlgn="base"/>
            <a:endParaRPr lang="en-US" altLang="ko-KR" dirty="0" smtClean="0"/>
          </a:p>
          <a:p>
            <a:pPr fontAlgn="base"/>
            <a:r>
              <a:rPr lang="ko-KR" altLang="en-US" dirty="0" smtClean="0"/>
              <a:t>‘융합’ </a:t>
            </a:r>
            <a:r>
              <a:rPr lang="en-US" altLang="ko-KR" dirty="0" smtClean="0"/>
              <a:t>: </a:t>
            </a:r>
            <a:r>
              <a:rPr lang="ko-KR" altLang="en-US" dirty="0" smtClean="0"/>
              <a:t>보편적</a:t>
            </a:r>
            <a:r>
              <a:rPr lang="en-US" altLang="ko-KR" dirty="0" smtClean="0"/>
              <a:t>? </a:t>
            </a:r>
            <a:r>
              <a:rPr lang="ko-KR" altLang="en-US" dirty="0" smtClean="0"/>
              <a:t>우리 시대의 우연적 산물</a:t>
            </a:r>
            <a:r>
              <a:rPr lang="en-US" altLang="ko-KR" dirty="0" smtClean="0"/>
              <a:t>?</a:t>
            </a:r>
          </a:p>
          <a:p>
            <a:pPr marL="0" indent="0" fontAlgn="base">
              <a:buNone/>
            </a:pPr>
            <a:r>
              <a:rPr lang="en-US" altLang="ko-KR" dirty="0" smtClean="0"/>
              <a:t>  </a:t>
            </a:r>
            <a:r>
              <a:rPr lang="ko-KR" altLang="en-US" dirty="0" smtClean="0"/>
              <a:t>예</a:t>
            </a:r>
            <a:r>
              <a:rPr lang="en-US" altLang="ko-KR" dirty="0" smtClean="0"/>
              <a:t>: </a:t>
            </a:r>
            <a:r>
              <a:rPr lang="ko-KR" altLang="en-US" dirty="0" smtClean="0"/>
              <a:t> 레오나르도 다빈치 </a:t>
            </a:r>
            <a:r>
              <a:rPr lang="en-US" altLang="ko-KR" dirty="0" smtClean="0"/>
              <a:t>–</a:t>
            </a:r>
            <a:r>
              <a:rPr lang="ko-KR" altLang="en-US" dirty="0" smtClean="0"/>
              <a:t> 만능인</a:t>
            </a:r>
            <a:r>
              <a:rPr lang="en-US" altLang="ko-KR" dirty="0" smtClean="0"/>
              <a:t>?</a:t>
            </a:r>
            <a:r>
              <a:rPr lang="ko-KR" altLang="en-US" dirty="0" smtClean="0"/>
              <a:t> 융합적 지식인</a:t>
            </a:r>
            <a:r>
              <a:rPr lang="en-US" altLang="ko-KR" dirty="0" smtClean="0"/>
              <a:t>?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278239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4. </a:t>
            </a:r>
            <a:r>
              <a:rPr lang="ko-KR" altLang="en-US" dirty="0"/>
              <a:t>학문범주의</a:t>
            </a:r>
            <a:r>
              <a:rPr lang="en-US" altLang="ko-KR" dirty="0"/>
              <a:t> </a:t>
            </a:r>
            <a:r>
              <a:rPr lang="ko-KR" altLang="en-US" dirty="0"/>
              <a:t>우연성과 융합모델</a:t>
            </a:r>
            <a:r>
              <a:rPr lang="en-US" altLang="ko-KR" dirty="0" smtClean="0"/>
              <a:t>(5)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altLang="ko-KR" dirty="0"/>
              <a:t>4.</a:t>
            </a:r>
            <a:r>
              <a:rPr lang="ko-KR" altLang="en-US" dirty="0"/>
              <a:t> 융합연구 모델</a:t>
            </a:r>
            <a:endParaRPr lang="en-US" altLang="ko-KR" dirty="0"/>
          </a:p>
          <a:p>
            <a:pPr>
              <a:buNone/>
            </a:pPr>
            <a:r>
              <a:rPr lang="ko-KR" altLang="ko-KR" dirty="0"/>
              <a:t> </a:t>
            </a:r>
            <a:r>
              <a:rPr lang="ko-KR" altLang="en-US" dirty="0"/>
              <a:t>  </a:t>
            </a:r>
            <a:r>
              <a:rPr lang="en-US" altLang="ko-KR" dirty="0"/>
              <a:t>(1</a:t>
            </a:r>
            <a:r>
              <a:rPr lang="ko-KR" altLang="ko-KR" dirty="0"/>
              <a:t>)</a:t>
            </a:r>
            <a:r>
              <a:rPr lang="en-US" altLang="ko-KR" dirty="0"/>
              <a:t> </a:t>
            </a:r>
            <a:r>
              <a:rPr lang="ko-KR" altLang="en-US" dirty="0"/>
              <a:t>선형적 융합방법론</a:t>
            </a:r>
            <a:r>
              <a:rPr lang="en-US" altLang="ko-KR" dirty="0"/>
              <a:t>: </a:t>
            </a:r>
            <a:r>
              <a:rPr lang="ko-KR" altLang="en-US" dirty="0" err="1" smtClean="0"/>
              <a:t>모듈</a:t>
            </a:r>
            <a:r>
              <a:rPr lang="ko-KR" altLang="en-US" dirty="0" err="1"/>
              <a:t>형</a:t>
            </a:r>
            <a:endParaRPr lang="en-US" altLang="ko-KR" dirty="0"/>
          </a:p>
          <a:p>
            <a:pPr lvl="1"/>
            <a:r>
              <a:rPr lang="ko-KR" altLang="en-US" dirty="0"/>
              <a:t> 모듈방식</a:t>
            </a:r>
            <a:r>
              <a:rPr lang="en-US" altLang="ko-KR" dirty="0"/>
              <a:t>:</a:t>
            </a:r>
            <a:br>
              <a:rPr lang="en-US" altLang="ko-KR" dirty="0"/>
            </a:br>
            <a:r>
              <a:rPr lang="ko-KR" altLang="en-US" dirty="0"/>
              <a:t>현실세계를 각 존재자의 세계에 따라 그 존재자를 다루는 학문영역에 배속하여 처리하고 결과를 산출한 다음 다시 결합하는 방식이다</a:t>
            </a:r>
            <a:r>
              <a:rPr lang="en-US" altLang="ko-KR" dirty="0"/>
              <a:t>. </a:t>
            </a:r>
            <a:r>
              <a:rPr lang="ko-KR" altLang="en-US" dirty="0"/>
              <a:t>이 때 결합은 </a:t>
            </a:r>
            <a:r>
              <a:rPr lang="ko-KR" altLang="en-US" dirty="0" err="1"/>
              <a:t>타학문의</a:t>
            </a:r>
            <a:r>
              <a:rPr lang="ko-KR" altLang="en-US" dirty="0"/>
              <a:t> 존재론을 고려할 필요가 거의 없이 인터페이스만 처리</a:t>
            </a:r>
            <a:r>
              <a:rPr lang="en-US" altLang="ko-KR" dirty="0"/>
              <a:t>.</a:t>
            </a:r>
          </a:p>
          <a:p>
            <a:pPr lvl="1"/>
            <a:endParaRPr lang="ko-KR" altLang="en-US" dirty="0"/>
          </a:p>
          <a:p>
            <a:pPr lvl="1"/>
            <a:r>
              <a:rPr lang="ko-KR" altLang="en-US" dirty="0"/>
              <a:t>특징</a:t>
            </a:r>
            <a:r>
              <a:rPr lang="en-US" altLang="ko-KR" dirty="0"/>
              <a:t>: </a:t>
            </a:r>
            <a:br>
              <a:rPr lang="en-US" altLang="ko-KR" dirty="0"/>
            </a:br>
            <a:r>
              <a:rPr lang="ko-KR" altLang="en-US" dirty="0"/>
              <a:t>문제의 세계를 중첩으로 보고 그것을 선형적으로 환원하고 처리하여</a:t>
            </a:r>
            <a:r>
              <a:rPr lang="en-US" altLang="ko-KR" dirty="0"/>
              <a:t>, </a:t>
            </a:r>
            <a:r>
              <a:rPr lang="ko-KR" altLang="en-US" dirty="0"/>
              <a:t>다시 중첩시킴</a:t>
            </a:r>
            <a:r>
              <a:rPr lang="en-US" altLang="ko-KR" dirty="0"/>
              <a:t>. </a:t>
            </a:r>
            <a:r>
              <a:rPr lang="ko-KR" altLang="en-US" dirty="0"/>
              <a:t> 학문 영역 간의 상호작용은 최소한임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354598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학문범주의</a:t>
            </a:r>
            <a:r>
              <a:rPr lang="en-US" altLang="ko-KR" dirty="0"/>
              <a:t> </a:t>
            </a:r>
            <a:r>
              <a:rPr lang="ko-KR" altLang="en-US" dirty="0"/>
              <a:t>우연성과 융합모델</a:t>
            </a:r>
            <a:r>
              <a:rPr lang="en-US" altLang="ko-KR" dirty="0" smtClean="0"/>
              <a:t>(6)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en-US" altLang="ko-KR" sz="2400" dirty="0">
                <a:latin typeface="+mn-ea"/>
              </a:rPr>
              <a:t>(2) </a:t>
            </a:r>
            <a:r>
              <a:rPr lang="ko-KR" altLang="en-US" sz="2400" dirty="0">
                <a:latin typeface="+mn-ea"/>
              </a:rPr>
              <a:t>비선형적 융합방법론</a:t>
            </a:r>
            <a:endParaRPr lang="en-US" altLang="ko-KR" sz="2400" dirty="0">
              <a:latin typeface="+mn-ea"/>
            </a:endParaRPr>
          </a:p>
          <a:p>
            <a:pPr>
              <a:buNone/>
            </a:pPr>
            <a:r>
              <a:rPr lang="en-US" altLang="ko-KR" sz="2400" dirty="0">
                <a:latin typeface="+mn-ea"/>
              </a:rPr>
              <a:t> 2-1) </a:t>
            </a:r>
            <a:r>
              <a:rPr lang="ko-KR" altLang="en-US" sz="2400" dirty="0" err="1">
                <a:latin typeface="+mn-ea"/>
              </a:rPr>
              <a:t>침투형</a:t>
            </a:r>
            <a:r>
              <a:rPr lang="ko-KR" altLang="en-US" sz="2400" dirty="0">
                <a:latin typeface="+mn-ea"/>
              </a:rPr>
              <a:t> 융합</a:t>
            </a:r>
            <a:endParaRPr lang="en-US" altLang="ko-KR" sz="2400" dirty="0">
              <a:latin typeface="+mn-ea"/>
            </a:endParaRPr>
          </a:p>
          <a:p>
            <a:pPr marL="914400" lvl="2" indent="0">
              <a:buNone/>
            </a:pPr>
            <a:r>
              <a:rPr lang="ko-KR" altLang="en-US" dirty="0">
                <a:latin typeface="+mn-ea"/>
              </a:rPr>
              <a:t>학문은 존재론적 완결성을 지향함 제국주의 적 본성을 지님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현실세계의 문제 해결이 안될 경우  자신의 존재론을 확장함</a:t>
            </a:r>
            <a:r>
              <a:rPr lang="en-US" altLang="ko-KR" dirty="0">
                <a:latin typeface="+mn-ea"/>
              </a:rPr>
              <a:t>.</a:t>
            </a:r>
          </a:p>
          <a:p>
            <a:pPr lvl="2"/>
            <a:r>
              <a:rPr lang="ko-KR" altLang="en-US" dirty="0">
                <a:latin typeface="+mn-ea"/>
              </a:rPr>
              <a:t>이 때 타 학문과 </a:t>
            </a:r>
            <a:r>
              <a:rPr lang="ko-KR" altLang="en-US" dirty="0" smtClean="0">
                <a:latin typeface="+mn-ea"/>
              </a:rPr>
              <a:t>상호작용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err="1" smtClean="0">
                <a:latin typeface="+mn-ea"/>
              </a:rPr>
              <a:t>타학문</a:t>
            </a:r>
            <a:r>
              <a:rPr lang="ko-KR" altLang="en-US" dirty="0" smtClean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영역으로 확장을 시도함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타 학문의 존재론을 자신의 존재론의 일부로 가져옴 이 때 흡수 혹은 공유가 가능함</a:t>
            </a:r>
            <a:endParaRPr lang="en-US" altLang="ko-KR" dirty="0">
              <a:latin typeface="+mn-ea"/>
            </a:endParaRPr>
          </a:p>
          <a:p>
            <a:pPr lvl="2"/>
            <a:r>
              <a:rPr lang="ko-KR" altLang="en-US" dirty="0">
                <a:latin typeface="+mn-ea"/>
              </a:rPr>
              <a:t>새로 흡수된 공유하는 존재자들은 그 학문 존재론의 핵심멤버로 편입되기도 하고 부수적 존재자로 편입</a:t>
            </a:r>
            <a:endParaRPr lang="en-US" altLang="ko-KR" dirty="0">
              <a:latin typeface="+mn-ea"/>
            </a:endParaRPr>
          </a:p>
          <a:p>
            <a:endParaRPr lang="ko-KR" altLang="en-US" sz="24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4990442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922114"/>
          </a:xfrm>
        </p:spPr>
        <p:txBody>
          <a:bodyPr>
            <a:normAutofit fontScale="90000"/>
          </a:bodyPr>
          <a:lstStyle/>
          <a:p>
            <a:r>
              <a:rPr lang="en-US" altLang="ko-KR" dirty="0"/>
              <a:t>4. </a:t>
            </a:r>
            <a:r>
              <a:rPr lang="ko-KR" altLang="en-US" dirty="0"/>
              <a:t>학문범주의</a:t>
            </a:r>
            <a:r>
              <a:rPr lang="en-US" altLang="ko-KR" dirty="0"/>
              <a:t> </a:t>
            </a:r>
            <a:r>
              <a:rPr lang="ko-KR" altLang="en-US" dirty="0"/>
              <a:t>우연성과 융합모델</a:t>
            </a:r>
            <a:r>
              <a:rPr lang="en-US" altLang="ko-KR" dirty="0" smtClean="0"/>
              <a:t>(7)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81200" y="1484785"/>
            <a:ext cx="8229600" cy="464137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altLang="ko-KR" dirty="0"/>
              <a:t>2-2) </a:t>
            </a:r>
            <a:r>
              <a:rPr lang="ko-KR" altLang="en-US" dirty="0" err="1"/>
              <a:t>생성형</a:t>
            </a:r>
            <a:r>
              <a:rPr lang="ko-KR" altLang="en-US" dirty="0"/>
              <a:t> 융합</a:t>
            </a:r>
            <a:endParaRPr lang="en-US" altLang="ko-KR" dirty="0"/>
          </a:p>
          <a:p>
            <a:pPr lvl="2"/>
            <a:endParaRPr lang="en-US" altLang="ko-KR" dirty="0"/>
          </a:p>
          <a:p>
            <a:pPr lvl="2"/>
            <a:r>
              <a:rPr lang="ko-KR" altLang="en-US" dirty="0"/>
              <a:t>융합의 결과 서로 다른 존재론적 세계가 생성되어</a:t>
            </a:r>
            <a:r>
              <a:rPr lang="en-US" altLang="ko-KR" dirty="0"/>
              <a:t>, </a:t>
            </a:r>
            <a:r>
              <a:rPr lang="ko-KR" altLang="en-US" dirty="0"/>
              <a:t>독자적 학문으로서의 융합 학문이 생성된다</a:t>
            </a:r>
            <a:r>
              <a:rPr lang="en-US" altLang="ko-KR" dirty="0"/>
              <a:t>. </a:t>
            </a:r>
            <a:r>
              <a:rPr lang="ko-KR" altLang="en-US" dirty="0"/>
              <a:t>학문범주로</a:t>
            </a:r>
            <a:r>
              <a:rPr lang="en-US" altLang="ko-KR" dirty="0"/>
              <a:t>, </a:t>
            </a:r>
            <a:r>
              <a:rPr lang="ko-KR" altLang="en-US" dirty="0"/>
              <a:t>분과학문으로 생성</a:t>
            </a:r>
            <a:endParaRPr lang="en-US" altLang="ko-KR" dirty="0"/>
          </a:p>
          <a:p>
            <a:pPr lvl="2"/>
            <a:endParaRPr lang="en-US" altLang="ko-KR" dirty="0"/>
          </a:p>
          <a:p>
            <a:pPr lvl="2"/>
            <a:r>
              <a:rPr lang="ko-KR" altLang="en-US" dirty="0"/>
              <a:t>이 두 융합방식의 예는 보기에 따라 달라지기 대문에</a:t>
            </a:r>
            <a:r>
              <a:rPr lang="en-US" altLang="ko-KR" dirty="0"/>
              <a:t>, </a:t>
            </a:r>
            <a:r>
              <a:rPr lang="ko-KR" altLang="en-US" dirty="0"/>
              <a:t>현존하는 융합학문을 </a:t>
            </a:r>
            <a:r>
              <a:rPr lang="ko-KR" altLang="en-US" dirty="0" err="1"/>
              <a:t>침투형</a:t>
            </a:r>
            <a:r>
              <a:rPr lang="ko-KR" altLang="en-US" dirty="0"/>
              <a:t> 혹은 </a:t>
            </a:r>
            <a:r>
              <a:rPr lang="ko-KR" altLang="en-US" dirty="0" err="1"/>
              <a:t>생성형</a:t>
            </a:r>
            <a:r>
              <a:rPr lang="ko-KR" altLang="en-US" dirty="0"/>
              <a:t> 융합으로 만장일치로 배속시키기는  힘들다</a:t>
            </a:r>
            <a:r>
              <a:rPr lang="en-US" altLang="ko-KR" dirty="0"/>
              <a:t>. </a:t>
            </a:r>
            <a:br>
              <a:rPr lang="en-US" altLang="ko-KR" dirty="0"/>
            </a:br>
            <a:r>
              <a:rPr lang="en-US" altLang="ko-KR" dirty="0"/>
              <a:t/>
            </a:r>
            <a:br>
              <a:rPr lang="en-US" altLang="ko-KR" dirty="0"/>
            </a:br>
            <a:r>
              <a:rPr lang="ko-KR" altLang="en-US" dirty="0" err="1"/>
              <a:t>침투형</a:t>
            </a:r>
            <a:r>
              <a:rPr lang="en-US" altLang="ko-KR" dirty="0"/>
              <a:t>, </a:t>
            </a:r>
            <a:r>
              <a:rPr lang="ko-KR" altLang="en-US" dirty="0" err="1"/>
              <a:t>생성형</a:t>
            </a:r>
            <a:r>
              <a:rPr lang="ko-KR" altLang="en-US" dirty="0"/>
              <a:t> 융합에 대한 예</a:t>
            </a:r>
            <a:r>
              <a:rPr lang="en-US" altLang="ko-KR" dirty="0"/>
              <a:t>)</a:t>
            </a:r>
          </a:p>
          <a:p>
            <a:pPr lvl="2"/>
            <a:r>
              <a:rPr lang="ko-KR" altLang="en-US" dirty="0" err="1"/>
              <a:t>뇌과학</a:t>
            </a:r>
            <a:r>
              <a:rPr lang="en-US" altLang="ko-KR" dirty="0"/>
              <a:t>, </a:t>
            </a:r>
            <a:r>
              <a:rPr lang="ko-KR" altLang="en-US" dirty="0" err="1"/>
              <a:t>행복학</a:t>
            </a:r>
            <a:r>
              <a:rPr lang="en-US" altLang="ko-KR" dirty="0"/>
              <a:t>(</a:t>
            </a:r>
            <a:r>
              <a:rPr lang="ko-KR" altLang="en-US" dirty="0"/>
              <a:t>가상적으로</a:t>
            </a:r>
            <a:r>
              <a:rPr lang="en-US" altLang="ko-KR" dirty="0"/>
              <a:t>), </a:t>
            </a:r>
            <a:r>
              <a:rPr lang="ko-KR" altLang="en-US" dirty="0"/>
              <a:t>사회적 </a:t>
            </a:r>
            <a:r>
              <a:rPr lang="ko-KR" altLang="en-US" dirty="0" err="1"/>
              <a:t>책임학</a:t>
            </a:r>
            <a:r>
              <a:rPr lang="en-US" altLang="ko-KR" dirty="0"/>
              <a:t>, </a:t>
            </a:r>
            <a:r>
              <a:rPr lang="ko-KR" altLang="en-US" dirty="0" smtClean="0"/>
              <a:t>기술경영학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ko-KR" altLang="en-US" dirty="0"/>
              <a:t>과학사</a:t>
            </a:r>
            <a:r>
              <a:rPr lang="en-US" altLang="ko-KR" dirty="0"/>
              <a:t>-</a:t>
            </a:r>
            <a:r>
              <a:rPr lang="ko-KR" altLang="en-US" dirty="0"/>
              <a:t>과학철학</a:t>
            </a:r>
            <a:r>
              <a:rPr lang="en-US" altLang="ko-KR" dirty="0"/>
              <a:t>, </a:t>
            </a:r>
            <a:r>
              <a:rPr lang="ko-KR" altLang="en-US" dirty="0"/>
              <a:t>인지과학</a:t>
            </a:r>
            <a:r>
              <a:rPr lang="en-US" altLang="ko-KR" dirty="0"/>
              <a:t>, </a:t>
            </a:r>
            <a:r>
              <a:rPr lang="ko-KR" altLang="en-US" dirty="0"/>
              <a:t>신경물리학</a:t>
            </a:r>
            <a:r>
              <a:rPr lang="en-US" altLang="ko-KR" dirty="0"/>
              <a:t>, </a:t>
            </a:r>
            <a:r>
              <a:rPr lang="ko-KR" altLang="en-US" dirty="0"/>
              <a:t>신경생물학</a:t>
            </a:r>
            <a:r>
              <a:rPr lang="en-US" altLang="ko-KR" dirty="0"/>
              <a:t>, </a:t>
            </a:r>
            <a:br>
              <a:rPr lang="en-US" altLang="ko-KR" dirty="0"/>
            </a:br>
            <a:r>
              <a:rPr lang="ko-KR" altLang="en-US" dirty="0"/>
              <a:t>신경경제학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3494999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27344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altLang="ko-KR" sz="3200" dirty="0"/>
              <a:t>5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자연과학과 인문과학</a:t>
            </a:r>
            <a:endParaRPr lang="ko-KR" altLang="en-US" sz="32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38200" y="1512277"/>
            <a:ext cx="10515600" cy="4664685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  <a:defRPr/>
            </a:pPr>
            <a:r>
              <a:rPr lang="ko-KR" altLang="en-US" dirty="0" err="1" smtClean="0"/>
              <a:t>브루노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라투어</a:t>
            </a:r>
            <a:endParaRPr lang="en-US" altLang="ko-KR" dirty="0"/>
          </a:p>
          <a:p>
            <a:pPr marL="0" indent="0">
              <a:buNone/>
              <a:defRPr/>
            </a:pPr>
            <a:r>
              <a:rPr lang="en-US" altLang="ko-KR" dirty="0" smtClean="0"/>
              <a:t>  (Science-in-Action</a:t>
            </a:r>
            <a:r>
              <a:rPr lang="ko-KR" altLang="en-US" dirty="0" smtClean="0"/>
              <a:t>의 저자 인류학</a:t>
            </a:r>
            <a:r>
              <a:rPr lang="en-US" altLang="ko-KR" dirty="0" smtClean="0"/>
              <a:t>, </a:t>
            </a:r>
            <a:r>
              <a:rPr lang="ko-KR" altLang="en-US" dirty="0" smtClean="0"/>
              <a:t>과학사회학</a:t>
            </a:r>
            <a:r>
              <a:rPr lang="en-US" altLang="ko-KR" dirty="0" smtClean="0"/>
              <a:t>)</a:t>
            </a:r>
          </a:p>
          <a:p>
            <a:pPr>
              <a:defRPr/>
            </a:pPr>
            <a:r>
              <a:rPr lang="ko-KR" altLang="en-US" dirty="0" smtClean="0"/>
              <a:t>자연과학과 인문과학의 구별의 시작</a:t>
            </a:r>
            <a:r>
              <a:rPr lang="en-US" altLang="ko-KR" dirty="0" smtClean="0"/>
              <a:t>:</a:t>
            </a:r>
          </a:p>
          <a:p>
            <a:pPr marL="0" indent="0">
              <a:buNone/>
              <a:defRPr/>
            </a:pPr>
            <a:r>
              <a:rPr lang="ko-KR" altLang="en-US" dirty="0" smtClean="0"/>
              <a:t>  </a:t>
            </a:r>
            <a:r>
              <a:rPr lang="ko-KR" altLang="en-US" dirty="0" err="1" smtClean="0"/>
              <a:t>토마스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홉스</a:t>
            </a:r>
            <a:r>
              <a:rPr lang="ko-KR" altLang="en-US" dirty="0" smtClean="0"/>
              <a:t>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로버트 </a:t>
            </a:r>
            <a:r>
              <a:rPr lang="ko-KR" altLang="en-US" dirty="0" err="1" smtClean="0"/>
              <a:t>보일의</a:t>
            </a:r>
            <a:r>
              <a:rPr lang="ko-KR" altLang="en-US" dirty="0" smtClean="0"/>
              <a:t> 논쟁에서 찾음</a:t>
            </a:r>
            <a:endParaRPr lang="en-US" altLang="ko-KR" dirty="0" smtClean="0"/>
          </a:p>
          <a:p>
            <a:pPr>
              <a:defRPr/>
            </a:pPr>
            <a:r>
              <a:rPr lang="ko-KR" altLang="en-US" dirty="0" smtClean="0"/>
              <a:t>논쟁</a:t>
            </a:r>
            <a:r>
              <a:rPr lang="en-US" altLang="ko-KR" dirty="0"/>
              <a:t>:</a:t>
            </a:r>
            <a:r>
              <a:rPr lang="en-US" altLang="ko-KR" dirty="0" smtClean="0"/>
              <a:t> </a:t>
            </a:r>
            <a:r>
              <a:rPr lang="ko-KR" altLang="en-US" dirty="0" smtClean="0"/>
              <a:t>진공의 존재 증명에 관한 논쟁</a:t>
            </a:r>
            <a:endParaRPr lang="en-US" altLang="ko-KR" dirty="0" smtClean="0"/>
          </a:p>
          <a:p>
            <a:pPr>
              <a:defRPr/>
            </a:pPr>
            <a:r>
              <a:rPr lang="ko-KR" altLang="en-US" dirty="0" smtClean="0"/>
              <a:t>증명의 시현을 합의했으나 </a:t>
            </a:r>
            <a:r>
              <a:rPr lang="en-US" altLang="ko-KR" dirty="0" smtClean="0"/>
              <a:t>audience</a:t>
            </a:r>
            <a:r>
              <a:rPr lang="ko-KR" altLang="en-US" dirty="0" smtClean="0"/>
              <a:t>가 누구냐에 대한 견해 차이로 결렬</a:t>
            </a:r>
            <a:r>
              <a:rPr lang="en-US" altLang="ko-KR" dirty="0" smtClean="0"/>
              <a:t> </a:t>
            </a:r>
          </a:p>
          <a:p>
            <a:pPr>
              <a:defRPr/>
            </a:pPr>
            <a:r>
              <a:rPr lang="ko-KR" altLang="en-US" dirty="0" smtClean="0"/>
              <a:t>관찰 데이터의 이론 의존성 </a:t>
            </a:r>
            <a:r>
              <a:rPr lang="en-US" altLang="ko-KR" dirty="0" smtClean="0"/>
              <a:t>: </a:t>
            </a:r>
            <a:r>
              <a:rPr lang="ko-KR" altLang="en-US" dirty="0" smtClean="0"/>
              <a:t>대화 가능</a:t>
            </a:r>
            <a:endParaRPr lang="en-US" altLang="ko-KR" dirty="0" smtClean="0"/>
          </a:p>
          <a:p>
            <a:pPr>
              <a:defRPr/>
            </a:pP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597359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6</a:t>
            </a:r>
            <a:r>
              <a:rPr lang="en-US" altLang="ko-KR" dirty="0" smtClean="0"/>
              <a:t>. </a:t>
            </a:r>
            <a:r>
              <a:rPr lang="ko-KR" altLang="en-US" dirty="0" err="1" smtClean="0"/>
              <a:t>암묵지와</a:t>
            </a:r>
            <a:r>
              <a:rPr lang="en-US" altLang="ko-KR" dirty="0" smtClean="0"/>
              <a:t> </a:t>
            </a:r>
            <a:r>
              <a:rPr lang="ko-KR" altLang="en-US" dirty="0" smtClean="0"/>
              <a:t>코드화된 지식</a:t>
            </a:r>
            <a:r>
              <a:rPr lang="en-US" altLang="ko-KR" dirty="0" smtClean="0"/>
              <a:t>(1)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dirty="0" smtClean="0"/>
              <a:t>- </a:t>
            </a:r>
            <a:r>
              <a:rPr lang="ko-KR" altLang="en-US" dirty="0" smtClean="0"/>
              <a:t>과학적 지식</a:t>
            </a:r>
            <a:r>
              <a:rPr lang="en-US" altLang="ko-KR" dirty="0" smtClean="0"/>
              <a:t>- </a:t>
            </a:r>
            <a:r>
              <a:rPr lang="ko-KR" altLang="en-US" dirty="0" smtClean="0"/>
              <a:t>경험적 지식</a:t>
            </a:r>
            <a:r>
              <a:rPr lang="en-US" altLang="ko-KR" dirty="0" smtClean="0"/>
              <a:t>:</a:t>
            </a:r>
          </a:p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 smtClean="0"/>
              <a:t>- </a:t>
            </a:r>
            <a:r>
              <a:rPr lang="ko-KR" altLang="en-US" dirty="0" smtClean="0"/>
              <a:t>계몽주의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실증주의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지식은 경험적 객관적</a:t>
            </a:r>
            <a:endParaRPr lang="en-US" altLang="ko-KR" dirty="0" smtClean="0"/>
          </a:p>
          <a:p>
            <a:r>
              <a:rPr lang="ko-KR" altLang="en-US" dirty="0" smtClean="0"/>
              <a:t>선입견</a:t>
            </a:r>
            <a:r>
              <a:rPr lang="en-US" altLang="ko-KR" dirty="0"/>
              <a:t>, </a:t>
            </a:r>
            <a:r>
              <a:rPr lang="ko-KR" altLang="en-US" dirty="0"/>
              <a:t>전통</a:t>
            </a:r>
            <a:r>
              <a:rPr lang="en-US" altLang="ko-KR" dirty="0"/>
              <a:t>, </a:t>
            </a:r>
            <a:r>
              <a:rPr lang="ko-KR" altLang="en-US" dirty="0" smtClean="0"/>
              <a:t>권위 파괴</a:t>
            </a: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 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 smtClean="0"/>
              <a:t>- </a:t>
            </a:r>
            <a:r>
              <a:rPr lang="ko-KR" altLang="en-US" dirty="0" err="1" smtClean="0"/>
              <a:t>가다머</a:t>
            </a:r>
            <a:r>
              <a:rPr lang="ko-KR" altLang="en-US" dirty="0" smtClean="0"/>
              <a:t> 실증주의 비판 </a:t>
            </a:r>
            <a:endParaRPr lang="en-US" altLang="ko-KR" dirty="0" smtClean="0"/>
          </a:p>
          <a:p>
            <a:r>
              <a:rPr lang="ko-KR" altLang="en-US" dirty="0" smtClean="0"/>
              <a:t>모든 경험은 </a:t>
            </a:r>
            <a:r>
              <a:rPr lang="en-US" altLang="ko-KR" dirty="0" smtClean="0"/>
              <a:t>“</a:t>
            </a:r>
            <a:r>
              <a:rPr lang="ko-KR" altLang="en-US" dirty="0" smtClean="0"/>
              <a:t>해석학적 경험</a:t>
            </a:r>
            <a:r>
              <a:rPr lang="en-US" altLang="ko-KR" dirty="0" smtClean="0"/>
              <a:t>”, </a:t>
            </a:r>
          </a:p>
          <a:p>
            <a:r>
              <a:rPr lang="ko-KR" altLang="en-US" dirty="0" smtClean="0"/>
              <a:t>해석학적 순환</a:t>
            </a:r>
            <a:r>
              <a:rPr lang="en-US" altLang="ko-KR" dirty="0" smtClean="0"/>
              <a:t>, </a:t>
            </a:r>
            <a:r>
              <a:rPr lang="ko-KR" altLang="en-US" dirty="0" smtClean="0"/>
              <a:t>선입견</a:t>
            </a:r>
            <a:r>
              <a:rPr lang="en-US" altLang="ko-KR" dirty="0"/>
              <a:t>, </a:t>
            </a:r>
            <a:r>
              <a:rPr lang="ko-KR" altLang="en-US" dirty="0"/>
              <a:t>전통</a:t>
            </a:r>
            <a:r>
              <a:rPr lang="en-US" altLang="ko-KR" dirty="0"/>
              <a:t>, </a:t>
            </a:r>
            <a:r>
              <a:rPr lang="ko-KR" altLang="en-US" dirty="0" smtClean="0"/>
              <a:t>권위 복권</a:t>
            </a:r>
            <a:endParaRPr lang="en-US" altLang="ko-KR" dirty="0" smtClean="0"/>
          </a:p>
          <a:p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85821335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6. </a:t>
            </a:r>
            <a:r>
              <a:rPr lang="ko-KR" altLang="en-US" dirty="0" err="1"/>
              <a:t>암묵지와</a:t>
            </a:r>
            <a:r>
              <a:rPr lang="en-US" altLang="ko-KR" dirty="0"/>
              <a:t> </a:t>
            </a:r>
            <a:r>
              <a:rPr lang="ko-KR" altLang="en-US" dirty="0"/>
              <a:t>코드화된 지식</a:t>
            </a:r>
            <a:r>
              <a:rPr lang="en-US" altLang="ko-KR" dirty="0" smtClean="0"/>
              <a:t>(2)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US" altLang="ko-KR" dirty="0"/>
              <a:t>M</a:t>
            </a:r>
            <a:r>
              <a:rPr lang="en-US" altLang="ko-KR" dirty="0" smtClean="0"/>
              <a:t>. Polanyi : </a:t>
            </a:r>
          </a:p>
          <a:p>
            <a:pPr marL="0" indent="0">
              <a:buNone/>
            </a:pPr>
            <a:r>
              <a:rPr lang="ko-KR" altLang="en-US" dirty="0" smtClean="0"/>
              <a:t>  주저 </a:t>
            </a:r>
            <a:r>
              <a:rPr lang="en-US" altLang="ko-KR" dirty="0" smtClean="0"/>
              <a:t>“Personal</a:t>
            </a:r>
            <a:r>
              <a:rPr lang="ko-KR" altLang="en-US" dirty="0" smtClean="0"/>
              <a:t> </a:t>
            </a:r>
            <a:r>
              <a:rPr lang="en-US" altLang="ko-KR" dirty="0" smtClean="0"/>
              <a:t>Knowledge” </a:t>
            </a:r>
          </a:p>
          <a:p>
            <a:r>
              <a:rPr lang="en-US" altLang="ko-KR" dirty="0" smtClean="0"/>
              <a:t>“</a:t>
            </a:r>
            <a:r>
              <a:rPr lang="ko-KR" altLang="en-US" dirty="0" smtClean="0"/>
              <a:t>앎의</a:t>
            </a:r>
            <a:r>
              <a:rPr lang="en-US" altLang="ko-KR" dirty="0" smtClean="0"/>
              <a:t> </a:t>
            </a:r>
            <a:r>
              <a:rPr lang="ko-KR" altLang="en-US" dirty="0" smtClean="0"/>
              <a:t>행위에는 앎의 대상을 인식하는 개인의 정열적 기여가 빠짐없이 개입되어 있다</a:t>
            </a:r>
            <a:r>
              <a:rPr lang="en-US" altLang="ko-KR" dirty="0" smtClean="0"/>
              <a:t>.” </a:t>
            </a:r>
          </a:p>
          <a:p>
            <a:r>
              <a:rPr lang="ko-KR" altLang="en-US" dirty="0" smtClean="0"/>
              <a:t>지식을 구별</a:t>
            </a:r>
            <a:r>
              <a:rPr lang="en-US" altLang="ko-KR" dirty="0" smtClean="0"/>
              <a:t>: </a:t>
            </a:r>
            <a:r>
              <a:rPr lang="ko-KR" altLang="en-US" dirty="0" err="1" smtClean="0"/>
              <a:t>형식지와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암묵지</a:t>
            </a:r>
            <a:endParaRPr lang="en-US" altLang="ko-KR" dirty="0" smtClean="0"/>
          </a:p>
          <a:p>
            <a:r>
              <a:rPr lang="ko-KR" altLang="en-US" dirty="0" err="1" smtClean="0"/>
              <a:t>형식지는</a:t>
            </a:r>
            <a:r>
              <a:rPr lang="ko-KR" altLang="en-US" dirty="0" smtClean="0"/>
              <a:t> 정보사회 용어로는 코드화될 수 있는 지식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6621081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6. </a:t>
            </a:r>
            <a:r>
              <a:rPr lang="ko-KR" altLang="en-US" dirty="0" err="1"/>
              <a:t>암묵지와</a:t>
            </a:r>
            <a:r>
              <a:rPr lang="en-US" altLang="ko-KR" dirty="0"/>
              <a:t> </a:t>
            </a:r>
            <a:r>
              <a:rPr lang="ko-KR" altLang="en-US" dirty="0"/>
              <a:t>코드화된 지식</a:t>
            </a:r>
            <a:r>
              <a:rPr lang="en-US" altLang="ko-KR" dirty="0" smtClean="0"/>
              <a:t>(3)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dirty="0"/>
              <a:t>- </a:t>
            </a:r>
            <a:r>
              <a:rPr lang="ko-KR" altLang="en-US" dirty="0" smtClean="0"/>
              <a:t>코드화된 지식의 구성과 의미는 코드화된 지식에서 나오지 않는다</a:t>
            </a:r>
            <a:r>
              <a:rPr lang="en-US" altLang="ko-KR" dirty="0" smtClean="0"/>
              <a:t>. </a:t>
            </a:r>
            <a:endParaRPr lang="en-US" altLang="ko-KR" dirty="0"/>
          </a:p>
          <a:p>
            <a:r>
              <a:rPr lang="ko-KR" altLang="en-US" dirty="0"/>
              <a:t>코드화된 지식</a:t>
            </a:r>
            <a:r>
              <a:rPr lang="en-US" altLang="ko-KR" dirty="0"/>
              <a:t>: </a:t>
            </a:r>
            <a:r>
              <a:rPr lang="ko-KR" altLang="en-US" dirty="0"/>
              <a:t>컴퓨터나 인터넷 사이트에 저장되어 </a:t>
            </a:r>
            <a:r>
              <a:rPr lang="ko-KR" altLang="en-US" dirty="0" smtClean="0"/>
              <a:t>있음</a:t>
            </a:r>
            <a:r>
              <a:rPr lang="en-US" altLang="ko-KR" dirty="0" smtClean="0"/>
              <a:t>, </a:t>
            </a:r>
            <a:r>
              <a:rPr lang="ko-KR" altLang="en-US" dirty="0" smtClean="0"/>
              <a:t>규칙으로 표현됨</a:t>
            </a:r>
            <a:endParaRPr lang="en-US" altLang="ko-KR" dirty="0"/>
          </a:p>
          <a:p>
            <a:r>
              <a:rPr lang="ko-KR" altLang="en-US" dirty="0" err="1"/>
              <a:t>암묵지</a:t>
            </a:r>
            <a:r>
              <a:rPr lang="en-US" altLang="ko-KR" dirty="0"/>
              <a:t>: </a:t>
            </a:r>
            <a:r>
              <a:rPr lang="ko-KR" altLang="en-US" dirty="0"/>
              <a:t>분위기</a:t>
            </a:r>
            <a:r>
              <a:rPr lang="en-US" altLang="ko-KR" dirty="0"/>
              <a:t>, </a:t>
            </a:r>
            <a:r>
              <a:rPr lang="ko-KR" altLang="en-US" dirty="0"/>
              <a:t>문화</a:t>
            </a:r>
            <a:r>
              <a:rPr lang="en-US" altLang="ko-KR" dirty="0"/>
              <a:t>, </a:t>
            </a:r>
            <a:r>
              <a:rPr lang="ko-KR" altLang="en-US" dirty="0"/>
              <a:t>행동</a:t>
            </a:r>
            <a:r>
              <a:rPr lang="en-US" altLang="ko-KR" dirty="0"/>
              <a:t>, </a:t>
            </a:r>
            <a:r>
              <a:rPr lang="ko-KR" altLang="en-US" dirty="0"/>
              <a:t>모방</a:t>
            </a:r>
            <a:r>
              <a:rPr lang="en-US" altLang="ko-KR" dirty="0"/>
              <a:t>, </a:t>
            </a:r>
            <a:r>
              <a:rPr lang="ko-KR" altLang="en-US" dirty="0"/>
              <a:t>상호작용을 통해서 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창의성은 어디에서 나올까</a:t>
            </a:r>
            <a:r>
              <a:rPr lang="en-US" altLang="ko-KR" dirty="0"/>
              <a:t>? </a:t>
            </a:r>
            <a:r>
              <a:rPr lang="ko-KR" altLang="en-US" dirty="0" err="1"/>
              <a:t>암묵지</a:t>
            </a:r>
            <a:r>
              <a:rPr lang="en-US" altLang="ko-KR" dirty="0"/>
              <a:t>? </a:t>
            </a:r>
            <a:r>
              <a:rPr lang="ko-KR" altLang="en-US" dirty="0"/>
              <a:t>코드화된 지식</a:t>
            </a:r>
            <a:r>
              <a:rPr lang="en-US" altLang="ko-KR" dirty="0"/>
              <a:t>?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4951267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69083"/>
          </a:xfrm>
        </p:spPr>
        <p:txBody>
          <a:bodyPr>
            <a:normAutofit/>
          </a:bodyPr>
          <a:lstStyle/>
          <a:p>
            <a:r>
              <a:rPr lang="en-US" altLang="ko-KR" sz="4000" dirty="0"/>
              <a:t>6. </a:t>
            </a:r>
            <a:r>
              <a:rPr lang="ko-KR" altLang="en-US" sz="4000" dirty="0" err="1"/>
              <a:t>암묵지와</a:t>
            </a:r>
            <a:r>
              <a:rPr lang="en-US" altLang="ko-KR" sz="4000" dirty="0"/>
              <a:t> </a:t>
            </a:r>
            <a:r>
              <a:rPr lang="ko-KR" altLang="en-US" sz="4000" dirty="0"/>
              <a:t>코드화된 지식</a:t>
            </a:r>
            <a:r>
              <a:rPr lang="en-US" altLang="ko-KR" sz="4000" dirty="0" smtClean="0"/>
              <a:t>(4)</a:t>
            </a:r>
            <a:endParaRPr lang="ko-KR" altLang="en-US" sz="40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38200" y="1213338"/>
            <a:ext cx="10925432" cy="4963625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ko-KR" altLang="en-US" dirty="0" smtClean="0"/>
              <a:t>뉴턴의 </a:t>
            </a:r>
            <a:r>
              <a:rPr lang="ko-KR" altLang="en-US" dirty="0" err="1" smtClean="0"/>
              <a:t>대종합</a:t>
            </a:r>
            <a:endParaRPr lang="en-US" altLang="ko-KR" dirty="0" smtClean="0"/>
          </a:p>
          <a:p>
            <a:r>
              <a:rPr lang="ko-KR" altLang="en-US" dirty="0" err="1" smtClean="0"/>
              <a:t>트리니티</a:t>
            </a:r>
            <a:r>
              <a:rPr lang="ko-KR" altLang="en-US" dirty="0" smtClean="0"/>
              <a:t> 대학의 뉴턴 조각상 </a:t>
            </a:r>
            <a:r>
              <a:rPr lang="en-US" altLang="ko-KR" dirty="0" smtClean="0"/>
              <a:t>: </a:t>
            </a:r>
          </a:p>
          <a:p>
            <a:pPr marL="0" indent="0">
              <a:buNone/>
            </a:pPr>
            <a:r>
              <a:rPr lang="en-US" altLang="ko-KR" dirty="0"/>
              <a:t> </a:t>
            </a:r>
            <a:r>
              <a:rPr lang="en-US" altLang="ko-KR" sz="2600" dirty="0" smtClean="0"/>
              <a:t>- </a:t>
            </a:r>
            <a:r>
              <a:rPr lang="ko-KR" altLang="en-US" sz="2600" dirty="0" err="1" smtClean="0"/>
              <a:t>워즈워드</a:t>
            </a:r>
            <a:r>
              <a:rPr lang="en-US" altLang="ko-KR" sz="2600" dirty="0" smtClean="0"/>
              <a:t>: ”</a:t>
            </a:r>
            <a:r>
              <a:rPr lang="ko-KR" altLang="en-US" sz="2600" dirty="0" smtClean="0"/>
              <a:t>낯선 생각의 바다를 항해하는 영원한 정신의 대리석 같은 지표</a:t>
            </a:r>
            <a:r>
              <a:rPr lang="en-US" altLang="ko-KR" sz="2600" dirty="0" smtClean="0"/>
              <a:t>”</a:t>
            </a:r>
          </a:p>
          <a:p>
            <a:r>
              <a:rPr lang="ko-KR" altLang="en-US" dirty="0" smtClean="0"/>
              <a:t>뉴턴의 천재성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끈질긴 철저함에 있음 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콜링우드</a:t>
            </a:r>
            <a:r>
              <a:rPr lang="en-US" altLang="ko-KR" dirty="0" smtClean="0"/>
              <a:t>)</a:t>
            </a:r>
          </a:p>
          <a:p>
            <a:r>
              <a:rPr lang="ko-KR" altLang="en-US" dirty="0" smtClean="0"/>
              <a:t>연금술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신학</a:t>
            </a:r>
            <a:r>
              <a:rPr lang="en-US" altLang="ko-KR" dirty="0" smtClean="0"/>
              <a:t>, </a:t>
            </a:r>
            <a:r>
              <a:rPr lang="ko-KR" altLang="en-US" dirty="0" smtClean="0"/>
              <a:t>물리학</a:t>
            </a:r>
            <a:r>
              <a:rPr lang="en-US" altLang="ko-KR" dirty="0" smtClean="0"/>
              <a:t>, </a:t>
            </a:r>
            <a:r>
              <a:rPr lang="ko-KR" altLang="en-US" dirty="0" smtClean="0"/>
              <a:t>자연철학의 수학적 원리</a:t>
            </a:r>
            <a:endParaRPr lang="en-US" altLang="ko-KR" dirty="0" smtClean="0"/>
          </a:p>
          <a:p>
            <a:r>
              <a:rPr lang="ko-KR" altLang="en-US" dirty="0"/>
              <a:t>관성의 </a:t>
            </a:r>
            <a:r>
              <a:rPr lang="ko-KR" altLang="en-US" dirty="0" smtClean="0"/>
              <a:t>법칙이 왜 법칙인가</a:t>
            </a:r>
            <a:r>
              <a:rPr lang="en-US" altLang="ko-KR" dirty="0" smtClean="0"/>
              <a:t>?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r>
              <a:rPr lang="ko-KR" altLang="en-US" dirty="0" smtClean="0"/>
              <a:t>종교개혁</a:t>
            </a:r>
            <a:endParaRPr lang="en-US" altLang="ko-KR" dirty="0" smtClean="0"/>
          </a:p>
          <a:p>
            <a:r>
              <a:rPr lang="ko-KR" altLang="en-US" dirty="0" smtClean="0"/>
              <a:t>아퀴나스</a:t>
            </a:r>
            <a:r>
              <a:rPr lang="en-US" altLang="ko-KR" dirty="0" smtClean="0"/>
              <a:t>: </a:t>
            </a:r>
            <a:r>
              <a:rPr lang="ko-KR" altLang="en-US" dirty="0" smtClean="0"/>
              <a:t>주지주의 신학</a:t>
            </a:r>
            <a:endParaRPr lang="en-US" altLang="ko-KR" dirty="0" smtClean="0"/>
          </a:p>
          <a:p>
            <a:r>
              <a:rPr lang="ko-KR" altLang="en-US" dirty="0" err="1" smtClean="0"/>
              <a:t>어거스틴</a:t>
            </a:r>
            <a:r>
              <a:rPr lang="en-US" altLang="ko-KR" dirty="0" smtClean="0"/>
              <a:t>: </a:t>
            </a:r>
            <a:r>
              <a:rPr lang="ko-KR" altLang="en-US" dirty="0" smtClean="0"/>
              <a:t>주의주의 신학</a:t>
            </a:r>
            <a:endParaRPr lang="en-US" altLang="ko-KR" dirty="0" smtClean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2994369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3600" dirty="0"/>
              <a:t>7</a:t>
            </a:r>
            <a:r>
              <a:rPr lang="en-US" altLang="ko-KR" sz="3600" dirty="0" smtClean="0"/>
              <a:t>. </a:t>
            </a:r>
            <a:r>
              <a:rPr lang="ko-KR" altLang="en-US" sz="3600" dirty="0" smtClean="0"/>
              <a:t>한국의 나갈 방향</a:t>
            </a:r>
            <a:r>
              <a:rPr lang="en-US" altLang="ko-KR" sz="3600" dirty="0" smtClean="0"/>
              <a:t>: </a:t>
            </a:r>
            <a:r>
              <a:rPr lang="ko-KR" altLang="en-US" sz="3600" dirty="0" smtClean="0"/>
              <a:t>추격에서 선도로</a:t>
            </a:r>
            <a:r>
              <a:rPr lang="en-US" altLang="ko-KR" sz="3600" dirty="0" smtClean="0"/>
              <a:t>(1)</a:t>
            </a:r>
            <a:r>
              <a:rPr lang="ko-KR" altLang="en-US" sz="3600" dirty="0" smtClean="0"/>
              <a:t> </a:t>
            </a:r>
            <a:endParaRPr lang="ko-KR" altLang="en-US" sz="36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ko-KR" altLang="en-US" dirty="0"/>
              <a:t>한국사회의 방향</a:t>
            </a:r>
            <a:r>
              <a:rPr lang="en-US" altLang="ko-KR" dirty="0"/>
              <a:t>: </a:t>
            </a:r>
            <a:r>
              <a:rPr lang="ko-KR" altLang="en-US" dirty="0"/>
              <a:t>교육</a:t>
            </a:r>
            <a:r>
              <a:rPr lang="en-US" altLang="ko-KR" dirty="0"/>
              <a:t>, </a:t>
            </a:r>
            <a:r>
              <a:rPr lang="ko-KR" altLang="en-US" dirty="0"/>
              <a:t>과학</a:t>
            </a:r>
            <a:r>
              <a:rPr lang="en-US" altLang="ko-KR" dirty="0"/>
              <a:t>, </a:t>
            </a:r>
            <a:r>
              <a:rPr lang="ko-KR" altLang="en-US" dirty="0"/>
              <a:t>경제</a:t>
            </a:r>
          </a:p>
          <a:p>
            <a:pPr fontAlgn="base"/>
            <a:r>
              <a:rPr lang="ko-KR" altLang="en-US" dirty="0" smtClean="0"/>
              <a:t>추격을 </a:t>
            </a:r>
            <a:r>
              <a:rPr lang="ko-KR" altLang="en-US" dirty="0"/>
              <a:t>위한 연구 </a:t>
            </a:r>
            <a:r>
              <a:rPr lang="ko-KR" altLang="en-US" dirty="0" smtClean="0"/>
              <a:t>교육 </a:t>
            </a:r>
            <a:endParaRPr lang="en-US" altLang="ko-KR" dirty="0" smtClean="0"/>
          </a:p>
          <a:p>
            <a:pPr marL="0" indent="0" fontAlgn="base"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-&gt;</a:t>
            </a:r>
            <a:r>
              <a:rPr lang="ko-KR" altLang="en-US" dirty="0" smtClean="0"/>
              <a:t> </a:t>
            </a:r>
            <a:r>
              <a:rPr lang="ko-KR" altLang="en-US" dirty="0"/>
              <a:t>선도를 위한 연구와 </a:t>
            </a:r>
            <a:r>
              <a:rPr lang="ko-KR" altLang="en-US" dirty="0" smtClean="0"/>
              <a:t>교육추격은 </a:t>
            </a:r>
            <a:r>
              <a:rPr lang="ko-KR" altLang="en-US" dirty="0"/>
              <a:t>모방에서 시작 </a:t>
            </a:r>
            <a:r>
              <a:rPr lang="en-US" altLang="ko-KR" dirty="0" smtClean="0"/>
              <a:t> </a:t>
            </a:r>
            <a:endParaRPr lang="ko-KR" altLang="en-US" dirty="0"/>
          </a:p>
          <a:p>
            <a:pPr fontAlgn="base"/>
            <a:endParaRPr lang="en-US" altLang="ko-KR" dirty="0" smtClean="0"/>
          </a:p>
          <a:p>
            <a:pPr fontAlgn="base"/>
            <a:r>
              <a:rPr lang="ko-KR" altLang="en-US" dirty="0" smtClean="0"/>
              <a:t>모방</a:t>
            </a:r>
            <a:r>
              <a:rPr lang="en-US" altLang="ko-KR" dirty="0"/>
              <a:t>: </a:t>
            </a:r>
            <a:r>
              <a:rPr lang="ko-KR" altLang="en-US" dirty="0"/>
              <a:t>이론의 모방</a:t>
            </a:r>
            <a:r>
              <a:rPr lang="en-US" altLang="ko-KR" dirty="0"/>
              <a:t>, </a:t>
            </a:r>
            <a:r>
              <a:rPr lang="ko-KR" altLang="en-US" dirty="0"/>
              <a:t>기술의 모방</a:t>
            </a:r>
          </a:p>
          <a:p>
            <a:pPr fontAlgn="base"/>
            <a:r>
              <a:rPr lang="ko-KR" altLang="en-US" dirty="0"/>
              <a:t>모방의 창의성</a:t>
            </a:r>
            <a:r>
              <a:rPr lang="en-US" altLang="ko-KR" dirty="0"/>
              <a:t>: </a:t>
            </a:r>
            <a:r>
              <a:rPr lang="ko-KR" altLang="en-US" dirty="0"/>
              <a:t>어떻게 하면 모방을 잘할 수 있는가</a:t>
            </a:r>
            <a:r>
              <a:rPr lang="en-US" altLang="ko-KR" dirty="0"/>
              <a:t>?</a:t>
            </a:r>
            <a:endParaRPr lang="ko-KR" altLang="en-US" dirty="0"/>
          </a:p>
          <a:p>
            <a:pPr fontAlgn="base"/>
            <a:r>
              <a:rPr lang="ko-KR" altLang="en-US" dirty="0"/>
              <a:t>교육은 창의적 능력을 위한 방식보다는 이론 기술 습득을 목적으로 </a:t>
            </a:r>
            <a:r>
              <a:rPr lang="ko-KR" altLang="en-US" dirty="0" smtClean="0"/>
              <a:t>커리큘럼</a:t>
            </a:r>
            <a:r>
              <a:rPr lang="en-US" altLang="ko-KR" dirty="0" smtClean="0"/>
              <a:t>, </a:t>
            </a:r>
            <a:r>
              <a:rPr lang="ko-KR" altLang="en-US" dirty="0"/>
              <a:t>강의 방법 등이 형성 </a:t>
            </a:r>
          </a:p>
        </p:txBody>
      </p:sp>
    </p:spTree>
    <p:extLst>
      <p:ext uri="{BB962C8B-B14F-4D97-AF65-F5344CB8AC3E}">
        <p14:creationId xmlns:p14="http://schemas.microsoft.com/office/powerpoint/2010/main" val="181899710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3600" dirty="0"/>
              <a:t>7</a:t>
            </a:r>
            <a:r>
              <a:rPr lang="en-US" altLang="ko-KR" sz="3600" dirty="0" smtClean="0"/>
              <a:t>. </a:t>
            </a:r>
            <a:r>
              <a:rPr lang="ko-KR" altLang="en-US" sz="3600" dirty="0"/>
              <a:t>한국의 나갈 방향</a:t>
            </a:r>
            <a:r>
              <a:rPr lang="en-US" altLang="ko-KR" sz="3600" dirty="0"/>
              <a:t>: </a:t>
            </a:r>
            <a:r>
              <a:rPr lang="ko-KR" altLang="en-US" sz="3600" dirty="0"/>
              <a:t>추격에서 </a:t>
            </a:r>
            <a:r>
              <a:rPr lang="ko-KR" altLang="en-US" sz="3600" dirty="0" smtClean="0"/>
              <a:t>선도로</a:t>
            </a:r>
            <a:r>
              <a:rPr lang="en-US" altLang="ko-KR" sz="3600" dirty="0" smtClean="0"/>
              <a:t>(2)</a:t>
            </a:r>
            <a:endParaRPr lang="ko-KR" altLang="en-US" sz="36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ko-KR" altLang="en-US" dirty="0" smtClean="0"/>
              <a:t>추격의 시대</a:t>
            </a:r>
            <a:r>
              <a:rPr lang="en-US" altLang="ko-KR" dirty="0" smtClean="0"/>
              <a:t>:</a:t>
            </a:r>
          </a:p>
          <a:p>
            <a:pPr fontAlgn="base"/>
            <a:r>
              <a:rPr lang="ko-KR" altLang="en-US" dirty="0" smtClean="0"/>
              <a:t>그럼에도 </a:t>
            </a:r>
            <a:r>
              <a:rPr lang="ko-KR" altLang="en-US" dirty="0"/>
              <a:t>불구하고 현재 선택된 방식의 이론이나 사고 유형이 </a:t>
            </a:r>
            <a:r>
              <a:rPr lang="ko-KR" altLang="en-US" dirty="0" smtClean="0"/>
              <a:t>당연한 것처럼 </a:t>
            </a:r>
            <a:r>
              <a:rPr lang="ko-KR" altLang="en-US" dirty="0"/>
              <a:t>생각됨</a:t>
            </a:r>
          </a:p>
          <a:p>
            <a:pPr fontAlgn="base"/>
            <a:r>
              <a:rPr lang="ko-KR" altLang="en-US" dirty="0" smtClean="0"/>
              <a:t>선택이 아니라</a:t>
            </a:r>
            <a:r>
              <a:rPr lang="en-US" altLang="ko-KR" dirty="0" smtClean="0"/>
              <a:t>, </a:t>
            </a:r>
            <a:r>
              <a:rPr lang="ko-KR" altLang="en-US" dirty="0" smtClean="0"/>
              <a:t>주로 전통에 의해서</a:t>
            </a:r>
            <a:r>
              <a:rPr lang="en-US" altLang="ko-KR" dirty="0" smtClean="0"/>
              <a:t>, </a:t>
            </a:r>
            <a:r>
              <a:rPr lang="ko-KR" altLang="en-US" dirty="0" smtClean="0"/>
              <a:t>습득과 </a:t>
            </a:r>
            <a:r>
              <a:rPr lang="ko-KR" altLang="en-US" dirty="0"/>
              <a:t>모방을 위한 </a:t>
            </a:r>
            <a:r>
              <a:rPr lang="ko-KR" altLang="en-US" dirty="0" smtClean="0"/>
              <a:t>당연히 최선의 방식이라고 생각됨</a:t>
            </a:r>
            <a:r>
              <a:rPr lang="en-US" altLang="ko-KR" dirty="0" smtClean="0"/>
              <a:t>. </a:t>
            </a:r>
          </a:p>
          <a:p>
            <a:pPr fontAlgn="base"/>
            <a:r>
              <a:rPr lang="ko-KR" altLang="en-US" dirty="0" smtClean="0"/>
              <a:t>모방의 창의성을 발휘</a:t>
            </a:r>
            <a:endParaRPr lang="ko-KR" altLang="en-US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7253118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312371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ko-KR" sz="3600" dirty="0"/>
              <a:t>7</a:t>
            </a:r>
            <a:r>
              <a:rPr lang="en-US" altLang="ko-KR" sz="3600" dirty="0" smtClean="0"/>
              <a:t>. </a:t>
            </a:r>
            <a:r>
              <a:rPr lang="ko-KR" altLang="en-US" sz="3600" dirty="0"/>
              <a:t>한국의 나갈 방향</a:t>
            </a:r>
            <a:r>
              <a:rPr lang="en-US" altLang="ko-KR" sz="3600" dirty="0"/>
              <a:t>: </a:t>
            </a:r>
            <a:r>
              <a:rPr lang="ko-KR" altLang="en-US" sz="3600" dirty="0"/>
              <a:t>추격에서 선도로 </a:t>
            </a:r>
            <a:r>
              <a:rPr lang="en-US" altLang="ko-KR" sz="3600" dirty="0" smtClean="0"/>
              <a:t>(3)</a:t>
            </a:r>
            <a:endParaRPr lang="ko-KR" altLang="en-US" sz="36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fontAlgn="base">
              <a:buFont typeface="Wingdings" panose="05000000000000000000" pitchFamily="2" charset="2"/>
              <a:buChar char="Ø"/>
            </a:pPr>
            <a:r>
              <a:rPr lang="ko-KR" altLang="en-US" dirty="0" smtClean="0"/>
              <a:t>특징</a:t>
            </a:r>
            <a:r>
              <a:rPr lang="en-US" altLang="ko-KR" dirty="0"/>
              <a:t>:</a:t>
            </a:r>
            <a:endParaRPr lang="ko-KR" altLang="en-US" dirty="0"/>
          </a:p>
          <a:p>
            <a:pPr fontAlgn="base"/>
            <a:r>
              <a:rPr lang="ko-KR" altLang="en-US" dirty="0"/>
              <a:t>추격의 문화</a:t>
            </a:r>
            <a:r>
              <a:rPr lang="en-US" altLang="ko-KR" dirty="0"/>
              <a:t>: </a:t>
            </a:r>
            <a:r>
              <a:rPr lang="ko-KR" altLang="en-US" dirty="0"/>
              <a:t>추격을 </a:t>
            </a:r>
            <a:r>
              <a:rPr lang="ko-KR" altLang="en-US" dirty="0" smtClean="0"/>
              <a:t>빨리 하기 </a:t>
            </a:r>
            <a:r>
              <a:rPr lang="ko-KR" altLang="en-US" dirty="0"/>
              <a:t>위한 문화로 획일적 문화 형성 </a:t>
            </a:r>
          </a:p>
          <a:p>
            <a:pPr fontAlgn="base"/>
            <a:r>
              <a:rPr lang="ko-KR" altLang="en-US" dirty="0"/>
              <a:t>관계</a:t>
            </a:r>
            <a:r>
              <a:rPr lang="en-US" altLang="ko-KR" dirty="0"/>
              <a:t>: </a:t>
            </a:r>
            <a:r>
              <a:rPr lang="ko-KR" altLang="en-US" dirty="0"/>
              <a:t>지식의 전수로 인한 위계질서의 강화 </a:t>
            </a:r>
          </a:p>
          <a:p>
            <a:pPr fontAlgn="base"/>
            <a:endParaRPr lang="en-US" altLang="ko-KR" dirty="0" smtClean="0"/>
          </a:p>
          <a:p>
            <a:pPr fontAlgn="base">
              <a:buFont typeface="Wingdings" panose="05000000000000000000" pitchFamily="2" charset="2"/>
              <a:buChar char="Ø"/>
            </a:pPr>
            <a:r>
              <a:rPr lang="ko-KR" altLang="en-US" dirty="0" smtClean="0"/>
              <a:t>교육 방식</a:t>
            </a:r>
            <a:r>
              <a:rPr lang="en-US" altLang="ko-KR" dirty="0"/>
              <a:t>:</a:t>
            </a:r>
            <a:r>
              <a:rPr lang="en-US" altLang="ko-KR" dirty="0" smtClean="0"/>
              <a:t> </a:t>
            </a:r>
          </a:p>
          <a:p>
            <a:pPr fontAlgn="base"/>
            <a:r>
              <a:rPr lang="ko-KR" altLang="en-US" dirty="0" smtClean="0"/>
              <a:t>주로 </a:t>
            </a:r>
            <a:r>
              <a:rPr lang="ko-KR" altLang="en-US" dirty="0"/>
              <a:t>암기</a:t>
            </a:r>
            <a:r>
              <a:rPr lang="en-US" altLang="ko-KR" dirty="0"/>
              <a:t>, </a:t>
            </a:r>
            <a:r>
              <a:rPr lang="ko-KR" altLang="en-US" dirty="0"/>
              <a:t>이해는 나중</a:t>
            </a:r>
            <a:r>
              <a:rPr lang="en-US" altLang="ko-KR" dirty="0"/>
              <a:t>, </a:t>
            </a:r>
            <a:endParaRPr lang="en-US" altLang="ko-KR" dirty="0" smtClean="0"/>
          </a:p>
          <a:p>
            <a:pPr fontAlgn="base"/>
            <a:r>
              <a:rPr lang="ko-KR" altLang="en-US" dirty="0" smtClean="0"/>
              <a:t>이해 </a:t>
            </a:r>
            <a:r>
              <a:rPr lang="ko-KR" altLang="en-US" dirty="0"/>
              <a:t>방식의 다양성 보다는 일원성</a:t>
            </a:r>
            <a:r>
              <a:rPr lang="en-US" altLang="ko-KR" dirty="0"/>
              <a:t>, </a:t>
            </a:r>
            <a:endParaRPr lang="en-US" altLang="ko-KR" dirty="0" smtClean="0"/>
          </a:p>
          <a:p>
            <a:pPr fontAlgn="base"/>
            <a:r>
              <a:rPr lang="ko-KR" altLang="en-US" dirty="0" smtClean="0"/>
              <a:t>이해의 </a:t>
            </a:r>
            <a:r>
              <a:rPr lang="ko-KR" altLang="en-US" dirty="0"/>
              <a:t>다양성보다는 이해의 </a:t>
            </a:r>
            <a:r>
              <a:rPr lang="ko-KR" altLang="en-US" dirty="0" smtClean="0"/>
              <a:t>획일성</a:t>
            </a:r>
            <a:r>
              <a:rPr lang="en-US" altLang="ko-KR" dirty="0" smtClean="0"/>
              <a:t>,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pPr fontAlgn="base"/>
            <a:r>
              <a:rPr lang="ko-KR" altLang="en-US" dirty="0" smtClean="0"/>
              <a:t>문화적 단일성 </a:t>
            </a:r>
            <a:r>
              <a:rPr lang="en-US" altLang="ko-KR" dirty="0" smtClean="0"/>
              <a:t>-&gt;</a:t>
            </a:r>
            <a:r>
              <a:rPr lang="ko-KR" altLang="en-US" dirty="0" smtClean="0"/>
              <a:t> </a:t>
            </a:r>
            <a:r>
              <a:rPr lang="ko-KR" altLang="en-US" dirty="0"/>
              <a:t>이론 산출의 단일성으로 </a:t>
            </a:r>
            <a:r>
              <a:rPr lang="ko-KR" altLang="en-US" dirty="0" smtClean="0"/>
              <a:t>귀결</a:t>
            </a:r>
            <a:endParaRPr lang="ko-KR" altLang="en-US" dirty="0"/>
          </a:p>
          <a:p>
            <a:pPr fontAlgn="base"/>
            <a:r>
              <a:rPr lang="ko-KR" altLang="en-US" dirty="0" smtClean="0"/>
              <a:t>이론의 </a:t>
            </a:r>
            <a:r>
              <a:rPr lang="ko-KR" altLang="en-US" dirty="0"/>
              <a:t>다양성에 대한 토론은 시간과 노력의 낭비가 됨 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8579688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71306"/>
          </a:xfrm>
        </p:spPr>
        <p:txBody>
          <a:bodyPr>
            <a:normAutofit/>
          </a:bodyPr>
          <a:lstStyle/>
          <a:p>
            <a:r>
              <a:rPr lang="en-US" altLang="ko-KR" sz="3600" dirty="0"/>
              <a:t>7</a:t>
            </a:r>
            <a:r>
              <a:rPr lang="en-US" altLang="ko-KR" sz="3600" dirty="0" smtClean="0"/>
              <a:t>. </a:t>
            </a:r>
            <a:r>
              <a:rPr lang="ko-KR" altLang="en-US" sz="3600" dirty="0"/>
              <a:t>한국의 나갈 방향</a:t>
            </a:r>
            <a:r>
              <a:rPr lang="en-US" altLang="ko-KR" sz="3600" dirty="0"/>
              <a:t>: </a:t>
            </a:r>
            <a:r>
              <a:rPr lang="ko-KR" altLang="en-US" sz="3600" dirty="0"/>
              <a:t>추격에서 선도로 </a:t>
            </a:r>
            <a:r>
              <a:rPr lang="en-US" altLang="ko-KR" sz="3600" dirty="0" smtClean="0"/>
              <a:t>(4)</a:t>
            </a:r>
            <a:endParaRPr lang="ko-KR" altLang="en-US" sz="36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38200" y="1494692"/>
            <a:ext cx="10515600" cy="4682271"/>
          </a:xfrm>
        </p:spPr>
        <p:txBody>
          <a:bodyPr>
            <a:normAutofit/>
          </a:bodyPr>
          <a:lstStyle/>
          <a:p>
            <a:pPr fontAlgn="base"/>
            <a:r>
              <a:rPr lang="ko-KR" altLang="en-US" dirty="0" smtClean="0"/>
              <a:t>이론과 경험 </a:t>
            </a:r>
            <a:endParaRPr lang="en-US" altLang="ko-KR" dirty="0" smtClean="0"/>
          </a:p>
          <a:p>
            <a:pPr fontAlgn="base"/>
            <a:r>
              <a:rPr lang="ko-KR" altLang="en-US" dirty="0" err="1" smtClean="0"/>
              <a:t>콰인의</a:t>
            </a:r>
            <a:r>
              <a:rPr lang="ko-KR" altLang="en-US" dirty="0" smtClean="0"/>
              <a:t> </a:t>
            </a:r>
            <a:r>
              <a:rPr lang="ko-KR" altLang="en-US" dirty="0"/>
              <a:t>이론 미결정</a:t>
            </a:r>
            <a:r>
              <a:rPr lang="en-US" altLang="ko-KR" dirty="0"/>
              <a:t>: </a:t>
            </a:r>
            <a:endParaRPr lang="en-US" altLang="ko-KR" dirty="0" smtClean="0"/>
          </a:p>
          <a:p>
            <a:pPr marL="0" indent="0" fontAlgn="base"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 </a:t>
            </a:r>
            <a:r>
              <a:rPr lang="ko-KR" altLang="en-US" dirty="0" smtClean="0"/>
              <a:t>동일한 </a:t>
            </a:r>
            <a:r>
              <a:rPr lang="ko-KR" altLang="en-US" dirty="0"/>
              <a:t>경험 </a:t>
            </a:r>
            <a:r>
              <a:rPr lang="ko-KR" altLang="en-US" dirty="0" smtClean="0"/>
              <a:t>데이터를 </a:t>
            </a:r>
            <a:r>
              <a:rPr lang="ko-KR" altLang="en-US" dirty="0"/>
              <a:t>만족하는 다양한 </a:t>
            </a:r>
            <a:r>
              <a:rPr lang="ko-KR" altLang="en-US" dirty="0" smtClean="0"/>
              <a:t>여러 가지 이론이 가능</a:t>
            </a:r>
            <a:endParaRPr lang="en-US" altLang="ko-KR" dirty="0" smtClean="0"/>
          </a:p>
          <a:p>
            <a:pPr fontAlgn="base"/>
            <a:endParaRPr lang="en-US" altLang="ko-KR" dirty="0"/>
          </a:p>
          <a:p>
            <a:pPr fontAlgn="base"/>
            <a:r>
              <a:rPr lang="ko-KR" altLang="en-US" dirty="0" smtClean="0"/>
              <a:t>실제 과학활동에서는</a:t>
            </a:r>
            <a:r>
              <a:rPr lang="en-US" altLang="ko-KR" dirty="0" smtClean="0"/>
              <a:t> </a:t>
            </a:r>
            <a:r>
              <a:rPr lang="ko-KR" altLang="en-US" dirty="0" smtClean="0"/>
              <a:t>하나 혹은 극소수 이론이 선택됨 </a:t>
            </a:r>
            <a:endParaRPr lang="en-US" altLang="ko-KR" dirty="0" smtClean="0"/>
          </a:p>
          <a:p>
            <a:pPr fontAlgn="base"/>
            <a:r>
              <a:rPr lang="ko-KR" altLang="en-US" dirty="0" smtClean="0"/>
              <a:t>선택은 배경문화 역사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전통 또는 인간의 의지 모방</a:t>
            </a:r>
            <a:r>
              <a:rPr lang="en-US" altLang="ko-KR" dirty="0" smtClean="0"/>
              <a:t>, </a:t>
            </a:r>
            <a:r>
              <a:rPr lang="ko-KR" altLang="en-US" dirty="0" smtClean="0"/>
              <a:t>창의성 등에 기반</a:t>
            </a:r>
            <a:endParaRPr lang="en-US" altLang="ko-KR" dirty="0" smtClean="0"/>
          </a:p>
          <a:p>
            <a:pPr fontAlgn="base"/>
            <a:r>
              <a:rPr lang="ko-KR" altLang="en-US" dirty="0" err="1" smtClean="0"/>
              <a:t>암묵지</a:t>
            </a:r>
            <a:r>
              <a:rPr lang="ko-KR" altLang="en-US" dirty="0" smtClean="0"/>
              <a:t> 역시 선택에서 중요</a:t>
            </a:r>
          </a:p>
          <a:p>
            <a:endParaRPr lang="ko-KR" altLang="en-US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8892859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13044"/>
          </a:xfrm>
        </p:spPr>
        <p:txBody>
          <a:bodyPr>
            <a:normAutofit/>
          </a:bodyPr>
          <a:lstStyle/>
          <a:p>
            <a:r>
              <a:rPr lang="en-US" altLang="ko-KR" sz="3200" dirty="0"/>
              <a:t>7</a:t>
            </a:r>
            <a:r>
              <a:rPr lang="en-US" altLang="ko-KR" sz="3200" dirty="0" smtClean="0"/>
              <a:t>. </a:t>
            </a:r>
            <a:r>
              <a:rPr lang="ko-KR" altLang="en-US" sz="3200" dirty="0"/>
              <a:t>한국의 나갈 방향</a:t>
            </a:r>
            <a:r>
              <a:rPr lang="en-US" altLang="ko-KR" sz="3200" dirty="0"/>
              <a:t>: </a:t>
            </a:r>
            <a:r>
              <a:rPr lang="ko-KR" altLang="en-US" sz="3200" dirty="0"/>
              <a:t>추격에서 선도로 </a:t>
            </a:r>
            <a:r>
              <a:rPr lang="en-US" altLang="ko-KR" sz="3200" dirty="0" smtClean="0"/>
              <a:t>(5)</a:t>
            </a:r>
            <a:r>
              <a:rPr lang="ko-KR" altLang="en-US" sz="3200" dirty="0" smtClean="0"/>
              <a:t> </a:t>
            </a:r>
            <a:endParaRPr lang="ko-KR" altLang="en-US" sz="32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38199" y="1310640"/>
            <a:ext cx="10793627" cy="4866323"/>
          </a:xfrm>
        </p:spPr>
        <p:txBody>
          <a:bodyPr>
            <a:normAutofit fontScale="92500" lnSpcReduction="10000"/>
          </a:bodyPr>
          <a:lstStyle/>
          <a:p>
            <a:pPr fontAlgn="base">
              <a:buFont typeface="Wingdings" panose="05000000000000000000" pitchFamily="2" charset="2"/>
              <a:buChar char="Ø"/>
            </a:pPr>
            <a:r>
              <a:rPr lang="ko-KR" altLang="en-US" dirty="0" err="1" smtClean="0"/>
              <a:t>추격시대</a:t>
            </a:r>
            <a:r>
              <a:rPr lang="en-US" altLang="ko-KR" dirty="0" smtClean="0"/>
              <a:t>: </a:t>
            </a:r>
            <a:r>
              <a:rPr lang="ko-KR" altLang="en-US" dirty="0" smtClean="0"/>
              <a:t>잘 모방하는 이론이 선택의 기준</a:t>
            </a:r>
            <a:endParaRPr lang="en-US" altLang="ko-KR" dirty="0" smtClean="0"/>
          </a:p>
          <a:p>
            <a:pPr fontAlgn="base"/>
            <a:endParaRPr lang="en-US" altLang="ko-KR" dirty="0" smtClean="0"/>
          </a:p>
          <a:p>
            <a:pPr fontAlgn="base">
              <a:buFont typeface="Wingdings" panose="05000000000000000000" pitchFamily="2" charset="2"/>
              <a:buChar char="Ø"/>
            </a:pPr>
            <a:r>
              <a:rPr lang="ko-KR" altLang="en-US" dirty="0" smtClean="0"/>
              <a:t>선도 시대</a:t>
            </a:r>
            <a:r>
              <a:rPr lang="en-US" altLang="ko-KR" dirty="0" smtClean="0"/>
              <a:t>: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pPr fontAlgn="base"/>
            <a:r>
              <a:rPr lang="ko-KR" altLang="en-US" dirty="0" smtClean="0"/>
              <a:t>이론 선택의 </a:t>
            </a:r>
            <a:r>
              <a:rPr lang="ko-KR" altLang="en-US" dirty="0"/>
              <a:t>기준은 스스로 만들어야 함</a:t>
            </a:r>
            <a:r>
              <a:rPr lang="en-US" altLang="ko-KR" dirty="0"/>
              <a:t>: </a:t>
            </a:r>
            <a:r>
              <a:rPr lang="ko-KR" altLang="en-US" dirty="0"/>
              <a:t>보다 창의적인 </a:t>
            </a:r>
            <a:r>
              <a:rPr lang="ko-KR" altLang="en-US" dirty="0" smtClean="0"/>
              <a:t>것</a:t>
            </a:r>
            <a:endParaRPr lang="en-US" altLang="ko-KR" dirty="0" smtClean="0"/>
          </a:p>
          <a:p>
            <a:pPr fontAlgn="base"/>
            <a:r>
              <a:rPr lang="ko-KR" altLang="en-US" dirty="0" smtClean="0"/>
              <a:t>미래 </a:t>
            </a:r>
            <a:r>
              <a:rPr lang="ko-KR" altLang="en-US" dirty="0"/>
              <a:t>과학기술 선도 가능성 </a:t>
            </a:r>
            <a:r>
              <a:rPr lang="ko-KR" altLang="en-US" dirty="0" smtClean="0"/>
              <a:t>탐구</a:t>
            </a:r>
            <a:r>
              <a:rPr lang="en-US" altLang="ko-KR" dirty="0" smtClean="0"/>
              <a:t>:</a:t>
            </a:r>
            <a:r>
              <a:rPr lang="ko-KR" altLang="en-US" dirty="0" smtClean="0"/>
              <a:t> </a:t>
            </a:r>
            <a:r>
              <a:rPr lang="en-US" altLang="ko-KR" dirty="0" smtClean="0"/>
              <a:t> </a:t>
            </a:r>
          </a:p>
          <a:p>
            <a:pPr marL="0" indent="0" fontAlgn="base"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 - </a:t>
            </a:r>
            <a:r>
              <a:rPr lang="ko-KR" altLang="en-US" dirty="0" smtClean="0"/>
              <a:t>다양성에 </a:t>
            </a:r>
            <a:r>
              <a:rPr lang="ko-KR" altLang="en-US" dirty="0"/>
              <a:t>대한 토론이 </a:t>
            </a:r>
            <a:r>
              <a:rPr lang="ko-KR" altLang="en-US" dirty="0" smtClean="0"/>
              <a:t>중요</a:t>
            </a:r>
            <a:endParaRPr lang="en-US" altLang="ko-KR" dirty="0" smtClean="0"/>
          </a:p>
          <a:p>
            <a:pPr marL="0" indent="0" fontAlgn="base"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 - </a:t>
            </a:r>
            <a:r>
              <a:rPr lang="ko-KR" altLang="en-US" dirty="0" smtClean="0"/>
              <a:t>창의적 </a:t>
            </a:r>
            <a:r>
              <a:rPr lang="ko-KR" altLang="en-US" dirty="0"/>
              <a:t>사고와 비판과 토론의 문화 형성이 </a:t>
            </a:r>
            <a:r>
              <a:rPr lang="ko-KR" altLang="en-US" dirty="0" smtClean="0"/>
              <a:t>필요</a:t>
            </a:r>
            <a:endParaRPr lang="ko-KR" altLang="en-US" dirty="0"/>
          </a:p>
          <a:p>
            <a:r>
              <a:rPr lang="ko-KR" altLang="en-US" dirty="0" smtClean="0"/>
              <a:t>이론 선택은 이러한 다양성을 </a:t>
            </a:r>
            <a:r>
              <a:rPr lang="ko-KR" altLang="en-US" dirty="0"/>
              <a:t>염두에 둔 </a:t>
            </a:r>
            <a:r>
              <a:rPr lang="ko-KR" altLang="en-US" dirty="0" smtClean="0"/>
              <a:t>선택이라는 인식을 전제해야 </a:t>
            </a:r>
            <a:endParaRPr lang="ko-KR" altLang="en-US" dirty="0"/>
          </a:p>
          <a:p>
            <a:r>
              <a:rPr lang="ko-KR" altLang="en-US" dirty="0" smtClean="0"/>
              <a:t>암묵지가 중요</a:t>
            </a:r>
            <a:endParaRPr lang="en-US" altLang="ko-KR" dirty="0" smtClean="0"/>
          </a:p>
          <a:p>
            <a:r>
              <a:rPr lang="ko-KR" altLang="en-US" dirty="0" smtClean="0"/>
              <a:t>인문학의 새로운 역할</a:t>
            </a:r>
            <a:r>
              <a:rPr lang="en-US" altLang="ko-KR" dirty="0" smtClean="0"/>
              <a:t>: </a:t>
            </a:r>
          </a:p>
          <a:p>
            <a:pPr marL="0" indent="0">
              <a:buNone/>
            </a:pPr>
            <a:r>
              <a:rPr lang="ko-KR" altLang="en-US" dirty="0" smtClean="0"/>
              <a:t>  </a:t>
            </a:r>
            <a:r>
              <a:rPr lang="ko-KR" altLang="en-US" dirty="0" err="1" smtClean="0"/>
              <a:t>암묵지의</a:t>
            </a:r>
            <a:r>
              <a:rPr lang="ko-KR" altLang="en-US" dirty="0" smtClean="0"/>
              <a:t> 풍요함 형성에 지대한 기여 가능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5844908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22137"/>
          </a:xfrm>
        </p:spPr>
        <p:txBody>
          <a:bodyPr>
            <a:normAutofit/>
          </a:bodyPr>
          <a:lstStyle/>
          <a:p>
            <a:r>
              <a:rPr lang="en-US" altLang="ko-KR" sz="3200" dirty="0"/>
              <a:t>7</a:t>
            </a:r>
            <a:r>
              <a:rPr lang="en-US" altLang="ko-KR" sz="3200" dirty="0" smtClean="0"/>
              <a:t>. </a:t>
            </a:r>
            <a:r>
              <a:rPr lang="ko-KR" altLang="en-US" sz="3200" dirty="0"/>
              <a:t>한국의 나갈 방향</a:t>
            </a:r>
            <a:r>
              <a:rPr lang="en-US" altLang="ko-KR" sz="3200" dirty="0"/>
              <a:t>: </a:t>
            </a:r>
            <a:r>
              <a:rPr lang="ko-KR" altLang="en-US" sz="3200" dirty="0"/>
              <a:t>추격에서 선도로 </a:t>
            </a:r>
            <a:r>
              <a:rPr lang="en-US" altLang="ko-KR" sz="3200" dirty="0" smtClean="0"/>
              <a:t>(6)</a:t>
            </a:r>
            <a:endParaRPr lang="ko-KR" altLang="en-US" sz="32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38200" y="1287262"/>
            <a:ext cx="10515600" cy="4934089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ko-KR" altLang="en-US" dirty="0" smtClean="0"/>
              <a:t>창의성과 언어</a:t>
            </a:r>
            <a:endParaRPr lang="en-US" altLang="ko-KR" dirty="0" smtClean="0"/>
          </a:p>
          <a:p>
            <a:r>
              <a:rPr lang="ko-KR" altLang="en-US" dirty="0" smtClean="0"/>
              <a:t>언어와 사실 혹은 현상</a:t>
            </a:r>
            <a:endParaRPr lang="en-US" altLang="ko-KR" dirty="0" smtClean="0"/>
          </a:p>
          <a:p>
            <a:r>
              <a:rPr lang="en-US" altLang="ko-KR" dirty="0" smtClean="0"/>
              <a:t>Ian Hacking : </a:t>
            </a:r>
            <a:r>
              <a:rPr lang="ko-KR" altLang="en-US" dirty="0" smtClean="0"/>
              <a:t>개념의 출현이 현상을 출현시킴</a:t>
            </a:r>
            <a:endParaRPr lang="en-US" altLang="ko-KR" dirty="0" smtClean="0"/>
          </a:p>
          <a:p>
            <a:pPr lvl="1">
              <a:buFont typeface="Wingdings" panose="05000000000000000000" pitchFamily="2" charset="2"/>
              <a:buChar char="ü"/>
            </a:pPr>
            <a:r>
              <a:rPr lang="en-US" altLang="ko-KR" dirty="0" smtClean="0"/>
              <a:t>child abuse, Split personality </a:t>
            </a:r>
            <a:r>
              <a:rPr lang="ko-KR" altLang="en-US" dirty="0" smtClean="0"/>
              <a:t>개념 출현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현상이 보고됨</a:t>
            </a:r>
            <a:endParaRPr lang="en-US" altLang="ko-KR" dirty="0" smtClean="0"/>
          </a:p>
          <a:p>
            <a:r>
              <a:rPr lang="ko-KR" altLang="en-US" dirty="0" smtClean="0"/>
              <a:t>융합적 상황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새로운 언어 틀로 사물을 볼 수 있음</a:t>
            </a:r>
            <a:endParaRPr lang="en-US" altLang="ko-KR" dirty="0" smtClean="0"/>
          </a:p>
          <a:p>
            <a:r>
              <a:rPr lang="ko-KR" altLang="en-US" dirty="0" smtClean="0"/>
              <a:t>틀의 상대화</a:t>
            </a:r>
            <a:r>
              <a:rPr lang="ko-KR" altLang="en-US" dirty="0" smtClean="0">
                <a:solidFill>
                  <a:srgbClr val="FF0000"/>
                </a:solidFill>
              </a:rPr>
              <a:t>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일탈이 가능</a:t>
            </a:r>
            <a:r>
              <a:rPr lang="en-US" altLang="ko-KR" dirty="0" smtClean="0"/>
              <a:t>, </a:t>
            </a:r>
            <a:r>
              <a:rPr lang="ko-KR" altLang="en-US" dirty="0" smtClean="0"/>
              <a:t>사고의 유연성</a:t>
            </a:r>
            <a:r>
              <a:rPr lang="en-US" altLang="ko-KR" dirty="0" smtClean="0"/>
              <a:t>,</a:t>
            </a:r>
            <a:r>
              <a:rPr lang="ko-KR" altLang="en-US" dirty="0" smtClean="0"/>
              <a:t> 상대주의와는 다름 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 smtClean="0"/>
              <a:t> </a:t>
            </a:r>
            <a:r>
              <a:rPr lang="ko-KR" altLang="en-US" dirty="0" smtClean="0"/>
              <a:t>예</a:t>
            </a:r>
            <a:r>
              <a:rPr lang="en-US" altLang="ko-KR" dirty="0" smtClean="0"/>
              <a:t>)</a:t>
            </a:r>
            <a:r>
              <a:rPr lang="ko-KR" altLang="en-US" dirty="0" smtClean="0"/>
              <a:t> 전자기학 교육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 smtClean="0"/>
          </a:p>
          <a:p>
            <a:r>
              <a:rPr lang="ko-KR" altLang="en-US" dirty="0" err="1" smtClean="0"/>
              <a:t>암묵지와</a:t>
            </a:r>
            <a:r>
              <a:rPr lang="ko-KR" altLang="en-US" dirty="0" smtClean="0"/>
              <a:t> 언어의 풍요함</a:t>
            </a:r>
            <a:r>
              <a:rPr lang="en-US" altLang="ko-KR" dirty="0" smtClean="0"/>
              <a:t>:</a:t>
            </a: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  </a:t>
            </a:r>
            <a:r>
              <a:rPr lang="ko-KR" altLang="en-US" dirty="0" err="1" smtClean="0"/>
              <a:t>암묵지의</a:t>
            </a:r>
            <a:r>
              <a:rPr lang="ko-KR" altLang="en-US" dirty="0" smtClean="0"/>
              <a:t> 풍요성은 창의성의 원천</a:t>
            </a:r>
            <a:endParaRPr lang="en-US" altLang="ko-KR" dirty="0" smtClean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112697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8</a:t>
            </a:r>
            <a:r>
              <a:rPr lang="en-US" altLang="ko-KR" dirty="0" smtClean="0"/>
              <a:t>. </a:t>
            </a:r>
            <a:r>
              <a:rPr lang="ko-KR" altLang="en-US" dirty="0" smtClean="0"/>
              <a:t>인문학과 타 학문의 융합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dirty="0" smtClean="0"/>
              <a:t>1. </a:t>
            </a:r>
            <a:r>
              <a:rPr lang="ko-KR" altLang="en-US" dirty="0"/>
              <a:t>나</a:t>
            </a:r>
            <a:r>
              <a:rPr lang="ko-KR" altLang="en-US" dirty="0" smtClean="0"/>
              <a:t>의 경험</a:t>
            </a:r>
            <a:r>
              <a:rPr lang="en-US" altLang="ko-KR" dirty="0" smtClean="0"/>
              <a:t>: </a:t>
            </a:r>
          </a:p>
          <a:p>
            <a:r>
              <a:rPr lang="en-US" altLang="ko-KR" dirty="0"/>
              <a:t> </a:t>
            </a:r>
            <a:r>
              <a:rPr lang="en-US" altLang="ko-KR" dirty="0" smtClean="0"/>
              <a:t> </a:t>
            </a:r>
            <a:r>
              <a:rPr lang="ko-KR" altLang="en-US" dirty="0" smtClean="0"/>
              <a:t>장 이론과 인간 관계 영문학</a:t>
            </a:r>
            <a:r>
              <a:rPr lang="en-US" altLang="ko-KR" dirty="0" smtClean="0"/>
              <a:t>, </a:t>
            </a:r>
            <a:r>
              <a:rPr lang="ko-KR" altLang="en-US" dirty="0" smtClean="0"/>
              <a:t>영시</a:t>
            </a:r>
            <a:r>
              <a:rPr lang="en-US" altLang="ko-KR" dirty="0" smtClean="0"/>
              <a:t>, </a:t>
            </a:r>
            <a:r>
              <a:rPr lang="ko-KR" altLang="en-US" dirty="0" smtClean="0"/>
              <a:t>건축학</a:t>
            </a:r>
            <a:r>
              <a:rPr lang="en-US" altLang="ko-KR" dirty="0" smtClean="0"/>
              <a:t>, </a:t>
            </a:r>
            <a:r>
              <a:rPr lang="ko-KR" altLang="en-US" dirty="0" smtClean="0"/>
              <a:t>물리학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국가 브랜드 주제</a:t>
            </a:r>
            <a:r>
              <a:rPr lang="en-US" altLang="ko-KR" dirty="0" smtClean="0"/>
              <a:t>: </a:t>
            </a:r>
            <a:r>
              <a:rPr lang="ko-KR" altLang="en-US" dirty="0" smtClean="0"/>
              <a:t>커뮤니케이션</a:t>
            </a:r>
            <a:r>
              <a:rPr lang="en-US" altLang="ko-KR" dirty="0" smtClean="0"/>
              <a:t>, </a:t>
            </a:r>
            <a:r>
              <a:rPr lang="ko-KR" altLang="en-US" dirty="0" smtClean="0"/>
              <a:t>경제학</a:t>
            </a:r>
            <a:r>
              <a:rPr lang="en-US" altLang="ko-KR" dirty="0" smtClean="0"/>
              <a:t>, </a:t>
            </a:r>
            <a:r>
              <a:rPr lang="ko-KR" altLang="en-US" dirty="0" smtClean="0"/>
              <a:t>철학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 smtClean="0"/>
              <a:t>2. </a:t>
            </a:r>
            <a:r>
              <a:rPr lang="ko-KR" altLang="en-US" dirty="0" smtClean="0"/>
              <a:t>역사학과 언어학의 융합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 smtClean="0"/>
              <a:t>3. </a:t>
            </a:r>
            <a:r>
              <a:rPr lang="ko-KR" altLang="en-US" dirty="0" smtClean="0"/>
              <a:t>철학과 물리학의 융합 </a:t>
            </a:r>
            <a:endParaRPr lang="en-US" altLang="ko-KR" dirty="0" smtClean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407563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9</a:t>
            </a:r>
            <a:r>
              <a:rPr lang="en-US" altLang="ko-KR" dirty="0" smtClean="0"/>
              <a:t>. </a:t>
            </a:r>
            <a:r>
              <a:rPr lang="ko-KR" altLang="en-US" dirty="0" smtClean="0"/>
              <a:t>결론</a:t>
            </a:r>
            <a:r>
              <a:rPr lang="en-US" altLang="ko-KR" dirty="0" smtClean="0"/>
              <a:t>(1)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ko-KR" altLang="en-US" dirty="0" smtClean="0"/>
              <a:t>현대사회의 특징</a:t>
            </a:r>
            <a:r>
              <a:rPr lang="en-US" altLang="ko-KR" dirty="0" smtClean="0"/>
              <a:t> </a:t>
            </a:r>
          </a:p>
          <a:p>
            <a:pPr fontAlgn="base"/>
            <a:endParaRPr lang="en-US" altLang="ko-KR" dirty="0" smtClean="0"/>
          </a:p>
          <a:p>
            <a:pPr marL="0" indent="0" fontAlgn="base">
              <a:buNone/>
            </a:pPr>
            <a:r>
              <a:rPr lang="en-US" altLang="ko-KR" dirty="0" smtClean="0"/>
              <a:t>1. </a:t>
            </a:r>
            <a:r>
              <a:rPr lang="ko-KR" altLang="en-US" dirty="0" smtClean="0"/>
              <a:t>학문의 </a:t>
            </a:r>
            <a:r>
              <a:rPr lang="ko-KR" altLang="en-US" dirty="0" err="1" smtClean="0"/>
              <a:t>인문학성</a:t>
            </a:r>
            <a:r>
              <a:rPr lang="ko-KR" altLang="en-US" dirty="0" smtClean="0"/>
              <a:t> 상실의 시대</a:t>
            </a:r>
            <a:r>
              <a:rPr lang="en-US" altLang="ko-KR" dirty="0" smtClean="0"/>
              <a:t>:</a:t>
            </a:r>
            <a:r>
              <a:rPr lang="ko-KR" altLang="en-US" dirty="0" smtClean="0"/>
              <a:t> </a:t>
            </a:r>
            <a:r>
              <a:rPr lang="en-US" altLang="ko-KR" dirty="0" err="1" smtClean="0"/>
              <a:t>Forschung</a:t>
            </a:r>
            <a:r>
              <a:rPr lang="en-US" altLang="ko-KR" dirty="0" smtClean="0"/>
              <a:t> </a:t>
            </a:r>
            <a:r>
              <a:rPr lang="ko-KR" altLang="en-US" dirty="0" err="1" smtClean="0"/>
              <a:t>지배시대</a:t>
            </a:r>
            <a:r>
              <a:rPr lang="en-US" altLang="ko-KR" dirty="0" smtClean="0"/>
              <a:t> </a:t>
            </a:r>
          </a:p>
          <a:p>
            <a:pPr marL="0" indent="0" fontAlgn="base">
              <a:buNone/>
            </a:pPr>
            <a:r>
              <a:rPr lang="en-US" altLang="ko-KR" dirty="0" smtClean="0"/>
              <a:t>2. </a:t>
            </a:r>
            <a:r>
              <a:rPr lang="ko-KR" altLang="en-US" dirty="0" err="1" smtClean="0"/>
              <a:t>융복합시대</a:t>
            </a:r>
            <a:r>
              <a:rPr lang="en-US" altLang="ko-KR" dirty="0" smtClean="0"/>
              <a:t>: </a:t>
            </a:r>
            <a:r>
              <a:rPr lang="ko-KR" altLang="en-US" dirty="0" smtClean="0"/>
              <a:t>학문간 대화</a:t>
            </a:r>
            <a:r>
              <a:rPr lang="en-US" altLang="ko-KR" dirty="0" smtClean="0"/>
              <a:t> </a:t>
            </a:r>
          </a:p>
          <a:p>
            <a:pPr marL="0" indent="0" fontAlgn="base">
              <a:buNone/>
            </a:pPr>
            <a:r>
              <a:rPr lang="en-US" altLang="ko-KR" dirty="0" smtClean="0"/>
              <a:t>3. </a:t>
            </a:r>
            <a:r>
              <a:rPr lang="ko-KR" altLang="en-US" dirty="0" smtClean="0"/>
              <a:t>한국의 특징</a:t>
            </a:r>
            <a:r>
              <a:rPr lang="en-US" altLang="ko-KR" dirty="0" smtClean="0"/>
              <a:t>: </a:t>
            </a:r>
            <a:r>
              <a:rPr lang="ko-KR" altLang="en-US" dirty="0" smtClean="0"/>
              <a:t>추격에서 선도 시대로</a:t>
            </a:r>
            <a:endParaRPr lang="en-US" altLang="ko-KR" dirty="0" smtClean="0"/>
          </a:p>
          <a:p>
            <a:pPr marL="0" indent="0" fontAlgn="base">
              <a:buNone/>
            </a:pPr>
            <a:r>
              <a:rPr lang="en-US" altLang="ko-KR" dirty="0" smtClean="0"/>
              <a:t>4. </a:t>
            </a:r>
            <a:r>
              <a:rPr lang="ko-KR" altLang="en-US" dirty="0" smtClean="0"/>
              <a:t>창의성과 융합적 사고의 시대</a:t>
            </a:r>
            <a:endParaRPr lang="en-US" altLang="ko-KR" dirty="0" smtClean="0"/>
          </a:p>
          <a:p>
            <a:pPr marL="0" indent="0" fontAlgn="base">
              <a:buNone/>
            </a:pPr>
            <a:endParaRPr lang="en-US" altLang="ko-KR" dirty="0" smtClean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8216366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71217"/>
          </a:xfrm>
        </p:spPr>
        <p:txBody>
          <a:bodyPr>
            <a:normAutofit/>
          </a:bodyPr>
          <a:lstStyle/>
          <a:p>
            <a:r>
              <a:rPr lang="en-US" altLang="ko-KR" dirty="0"/>
              <a:t>9. </a:t>
            </a:r>
            <a:r>
              <a:rPr lang="ko-KR" altLang="en-US" dirty="0"/>
              <a:t>결론</a:t>
            </a:r>
            <a:r>
              <a:rPr lang="en-US" altLang="ko-KR" dirty="0" smtClean="0"/>
              <a:t>(2)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38200" y="1393794"/>
            <a:ext cx="10515600" cy="4783169"/>
          </a:xfrm>
        </p:spPr>
        <p:txBody>
          <a:bodyPr>
            <a:normAutofit lnSpcReduction="10000"/>
          </a:bodyPr>
          <a:lstStyle/>
          <a:p>
            <a:pPr fontAlgn="base"/>
            <a:r>
              <a:rPr lang="ko-KR" altLang="en-US" dirty="0" smtClean="0"/>
              <a:t>현대의 문제 극복</a:t>
            </a:r>
            <a:endParaRPr lang="en-US" altLang="ko-KR" dirty="0" smtClean="0"/>
          </a:p>
          <a:p>
            <a:pPr fontAlgn="base"/>
            <a:endParaRPr lang="en-US" altLang="ko-KR" dirty="0" smtClean="0"/>
          </a:p>
          <a:p>
            <a:pPr marL="0" indent="0" fontAlgn="base">
              <a:buNone/>
            </a:pPr>
            <a:r>
              <a:rPr lang="en-US" altLang="ko-KR" dirty="0" smtClean="0"/>
              <a:t>1</a:t>
            </a:r>
            <a:r>
              <a:rPr lang="en-US" altLang="ko-KR" dirty="0"/>
              <a:t>. </a:t>
            </a:r>
            <a:r>
              <a:rPr lang="ko-KR" altLang="en-US" dirty="0" err="1" smtClean="0"/>
              <a:t>인문학성의</a:t>
            </a:r>
            <a:r>
              <a:rPr lang="ko-KR" altLang="en-US" dirty="0" smtClean="0"/>
              <a:t> 고취</a:t>
            </a:r>
            <a:r>
              <a:rPr lang="en-US" altLang="ko-KR" dirty="0" smtClean="0"/>
              <a:t>,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pPr marL="0" indent="0" fontAlgn="base">
              <a:buNone/>
            </a:pPr>
            <a:r>
              <a:rPr lang="en-US" altLang="ko-KR" dirty="0" smtClean="0"/>
              <a:t>2</a:t>
            </a:r>
            <a:r>
              <a:rPr lang="en-US" altLang="ko-KR" dirty="0"/>
              <a:t>. </a:t>
            </a:r>
            <a:r>
              <a:rPr lang="ko-KR" altLang="en-US" dirty="0" err="1" smtClean="0"/>
              <a:t>암묵지의</a:t>
            </a:r>
            <a:r>
              <a:rPr lang="ko-KR" altLang="en-US" dirty="0" smtClean="0"/>
              <a:t> 풍요함</a:t>
            </a:r>
            <a:endParaRPr lang="en-US" altLang="ko-KR" dirty="0" smtClean="0"/>
          </a:p>
          <a:p>
            <a:pPr marL="0" indent="0" fontAlgn="base">
              <a:buNone/>
            </a:pPr>
            <a:r>
              <a:rPr lang="en-US" altLang="ko-KR" dirty="0" smtClean="0"/>
              <a:t>3. </a:t>
            </a:r>
            <a:r>
              <a:rPr lang="ko-KR" altLang="en-US" dirty="0" smtClean="0"/>
              <a:t>학문간 </a:t>
            </a:r>
            <a:r>
              <a:rPr lang="ko-KR" altLang="en-US" dirty="0"/>
              <a:t>대화의 장 제공</a:t>
            </a:r>
            <a:r>
              <a:rPr lang="en-US" altLang="ko-KR" dirty="0"/>
              <a:t>:</a:t>
            </a:r>
            <a:r>
              <a:rPr lang="ko-KR" altLang="en-US" dirty="0"/>
              <a:t> 융합은 타자에의 관심과 이해가 필수</a:t>
            </a:r>
          </a:p>
          <a:p>
            <a:pPr marL="0" indent="0" fontAlgn="base">
              <a:buNone/>
            </a:pPr>
            <a:r>
              <a:rPr lang="en-US" altLang="ko-KR" dirty="0" smtClean="0"/>
              <a:t>4. </a:t>
            </a:r>
            <a:r>
              <a:rPr lang="ko-KR" altLang="en-US" dirty="0"/>
              <a:t>창의적 이론 선택이 가능하도록 </a:t>
            </a:r>
            <a:endParaRPr lang="en-US" altLang="ko-KR" dirty="0" smtClean="0"/>
          </a:p>
          <a:p>
            <a:pPr fontAlgn="base"/>
            <a:r>
              <a:rPr lang="ko-KR" altLang="en-US" dirty="0" err="1"/>
              <a:t>콜링우드</a:t>
            </a:r>
            <a:r>
              <a:rPr lang="ko-KR" altLang="en-US" dirty="0"/>
              <a:t> “사고의 형태로서의 자연과학은 다른 사고의 형태에 의존한다</a:t>
            </a:r>
            <a:r>
              <a:rPr lang="en-US" altLang="ko-KR" dirty="0"/>
              <a:t>.” </a:t>
            </a:r>
          </a:p>
          <a:p>
            <a:pPr fontAlgn="base"/>
            <a:r>
              <a:rPr lang="en-US" altLang="ko-KR" dirty="0"/>
              <a:t>“</a:t>
            </a:r>
            <a:r>
              <a:rPr lang="ko-KR" altLang="en-US" dirty="0"/>
              <a:t>역사를 이해하지 않고는 그 누구도 자연과학을 이해할 수 없다</a:t>
            </a:r>
            <a:r>
              <a:rPr lang="en-US" altLang="ko-KR" dirty="0"/>
              <a:t>.”</a:t>
            </a:r>
            <a:endParaRPr lang="en-US" altLang="ko-KR" dirty="0" smtClean="0"/>
          </a:p>
          <a:p>
            <a:pPr fontAlgn="base"/>
            <a:r>
              <a:rPr lang="ko-KR" altLang="en-US" dirty="0" smtClean="0"/>
              <a:t>사례</a:t>
            </a:r>
            <a:r>
              <a:rPr lang="en-US" altLang="ko-KR" dirty="0" smtClean="0"/>
              <a:t>) </a:t>
            </a:r>
            <a:r>
              <a:rPr lang="ko-KR" altLang="en-US" dirty="0" smtClean="0"/>
              <a:t>천동설과 지동설</a:t>
            </a:r>
            <a:r>
              <a:rPr lang="en-US" altLang="ko-KR" dirty="0" smtClean="0"/>
              <a:t>, </a:t>
            </a:r>
            <a:r>
              <a:rPr lang="ko-KR" altLang="en-US" dirty="0" smtClean="0"/>
              <a:t>관성의 법칙</a:t>
            </a:r>
            <a:r>
              <a:rPr lang="en-US" altLang="ko-KR" dirty="0" smtClean="0"/>
              <a:t>, </a:t>
            </a:r>
            <a:r>
              <a:rPr lang="ko-KR" altLang="en-US" dirty="0" smtClean="0"/>
              <a:t>만유인력 법칙 발견</a:t>
            </a:r>
            <a:endParaRPr lang="en-US" altLang="ko-KR" dirty="0" smtClean="0"/>
          </a:p>
          <a:p>
            <a:pPr fontAlgn="base"/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2596055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9. </a:t>
            </a:r>
            <a:r>
              <a:rPr lang="ko-KR" altLang="en-US" dirty="0"/>
              <a:t>결론</a:t>
            </a:r>
            <a:r>
              <a:rPr lang="en-US" altLang="ko-KR" dirty="0" smtClean="0"/>
              <a:t>(3)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ko-KR" altLang="en-US" dirty="0" smtClean="0"/>
              <a:t>학문다워짐</a:t>
            </a:r>
            <a:r>
              <a:rPr lang="en-US" altLang="ko-KR" dirty="0" smtClean="0"/>
              <a:t>, </a:t>
            </a:r>
            <a:r>
              <a:rPr lang="ko-KR" altLang="en-US" dirty="0" smtClean="0"/>
              <a:t>발전의 토대</a:t>
            </a:r>
            <a:r>
              <a:rPr lang="en-US" altLang="ko-KR" dirty="0" smtClean="0"/>
              <a:t>: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암묵지의</a:t>
            </a:r>
            <a:r>
              <a:rPr lang="ko-KR" altLang="en-US" dirty="0" smtClean="0"/>
              <a:t> 풍요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인문학성의 유지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학문간 대화</a:t>
            </a:r>
            <a:r>
              <a:rPr lang="en-US" altLang="ko-KR" dirty="0"/>
              <a:t> </a:t>
            </a:r>
            <a:r>
              <a:rPr lang="ko-KR" altLang="en-US" dirty="0" smtClean="0"/>
              <a:t>역사적 사고</a:t>
            </a:r>
            <a:endParaRPr lang="en-US" altLang="ko-KR" dirty="0" smtClean="0"/>
          </a:p>
          <a:p>
            <a:pPr fontAlgn="base"/>
            <a:endParaRPr lang="en-US" altLang="ko-KR" dirty="0"/>
          </a:p>
          <a:p>
            <a:pPr fontAlgn="base"/>
            <a:r>
              <a:rPr lang="ko-KR" altLang="en-US" dirty="0" smtClean="0"/>
              <a:t>이 작업은 </a:t>
            </a:r>
            <a:r>
              <a:rPr lang="ko-KR" altLang="en-US" dirty="0"/>
              <a:t>누가 할 것인가</a:t>
            </a:r>
            <a:r>
              <a:rPr lang="en-US" altLang="ko-KR" dirty="0"/>
              <a:t>? </a:t>
            </a:r>
            <a:r>
              <a:rPr lang="ko-KR" altLang="en-US" dirty="0"/>
              <a:t>모든 학문이 해야 하지만</a:t>
            </a:r>
            <a:endParaRPr lang="en-US" altLang="ko-KR" dirty="0"/>
          </a:p>
          <a:p>
            <a:pPr fontAlgn="base"/>
            <a:r>
              <a:rPr lang="ko-KR" altLang="en-US" dirty="0"/>
              <a:t>인문학이 가장 가깝고 다른 학문보다 더 중요한 역할을 할 수 있음 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898650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471</TotalTime>
  <Words>1996</Words>
  <Application>Microsoft Office PowerPoint</Application>
  <PresentationFormat>와이드스크린</PresentationFormat>
  <Paragraphs>300</Paragraphs>
  <Slides>39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39</vt:i4>
      </vt:variant>
    </vt:vector>
  </HeadingPairs>
  <TitlesOfParts>
    <vt:vector size="43" baseType="lpstr">
      <vt:lpstr>맑은 고딕</vt:lpstr>
      <vt:lpstr>Arial</vt:lpstr>
      <vt:lpstr>Wingdings</vt:lpstr>
      <vt:lpstr>Office 테마</vt:lpstr>
      <vt:lpstr>인문학과 융합연구에 대한  철학적 접근</vt:lpstr>
      <vt:lpstr>1. 서론</vt:lpstr>
      <vt:lpstr>1. 서론</vt:lpstr>
      <vt:lpstr>2. 인문학과 인문과학(1)    (humanities and human sciences)</vt:lpstr>
      <vt:lpstr>2. 인문학과 인문과학(2)</vt:lpstr>
      <vt:lpstr>2. 인문학과 인문과학(3)</vt:lpstr>
      <vt:lpstr>2. 인문학과 인문과학(4)</vt:lpstr>
      <vt:lpstr>2. 인문학과 인문과학(5)</vt:lpstr>
      <vt:lpstr>2. 인문학과 인문과학(6)</vt:lpstr>
      <vt:lpstr>3. 학문, 학문범주, 학문성(1)</vt:lpstr>
      <vt:lpstr>3. 학문, 학문범주, 학문성(2)</vt:lpstr>
      <vt:lpstr>3. 학문, 학문범주, 학문성(3)</vt:lpstr>
      <vt:lpstr>3. 학문, 학문범주, 학문성(4)</vt:lpstr>
      <vt:lpstr>PowerPoint 프레젠테이션</vt:lpstr>
      <vt:lpstr>       3. 학문, 학문범주, 학문성(5)</vt:lpstr>
      <vt:lpstr>     3. 학문, 학문범주, 학문성(6)</vt:lpstr>
      <vt:lpstr>3. 학문, 학문범주, 학문성(7)</vt:lpstr>
      <vt:lpstr>4. 학문범주의 우연성과 융합모델(1)</vt:lpstr>
      <vt:lpstr>4. 학문범주의 우연성과 융합모델(2)</vt:lpstr>
      <vt:lpstr>4. 학문범주의 우연성과 융합모델(3)</vt:lpstr>
      <vt:lpstr>4. 학문범주의 우연성과 융합모델(4)</vt:lpstr>
      <vt:lpstr>4. 학문범주의 우연성과 융합모델(5)</vt:lpstr>
      <vt:lpstr>4. 학문범주의 우연성과 융합모델(6)</vt:lpstr>
      <vt:lpstr>4. 학문범주의 우연성과 융합모델(7)</vt:lpstr>
      <vt:lpstr>5. 자연과학과 인문과학</vt:lpstr>
      <vt:lpstr>6. 암묵지와 코드화된 지식(1)</vt:lpstr>
      <vt:lpstr>6. 암묵지와 코드화된 지식(2)</vt:lpstr>
      <vt:lpstr>6. 암묵지와 코드화된 지식(3)</vt:lpstr>
      <vt:lpstr>6. 암묵지와 코드화된 지식(4)</vt:lpstr>
      <vt:lpstr>7. 한국의 나갈 방향: 추격에서 선도로(1) </vt:lpstr>
      <vt:lpstr>7. 한국의 나갈 방향: 추격에서 선도로(2)</vt:lpstr>
      <vt:lpstr>7. 한국의 나갈 방향: 추격에서 선도로 (3)</vt:lpstr>
      <vt:lpstr>7. 한국의 나갈 방향: 추격에서 선도로 (4)</vt:lpstr>
      <vt:lpstr>7. 한국의 나갈 방향: 추격에서 선도로 (5) </vt:lpstr>
      <vt:lpstr>7. 한국의 나갈 방향: 추격에서 선도로 (6)</vt:lpstr>
      <vt:lpstr>8. 인문학과 타 학문의 융합</vt:lpstr>
      <vt:lpstr>9. 결론(1)</vt:lpstr>
      <vt:lpstr>9. 결론(2)</vt:lpstr>
      <vt:lpstr>9. 결론(3)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인문학과 융합연구에 대한  철학적 접근</dc:title>
  <dc:creator>LG</dc:creator>
  <cp:lastModifiedBy>Windows 사용자</cp:lastModifiedBy>
  <cp:revision>40</cp:revision>
  <dcterms:created xsi:type="dcterms:W3CDTF">2017-04-10T23:00:13Z</dcterms:created>
  <dcterms:modified xsi:type="dcterms:W3CDTF">2017-04-13T00:09:24Z</dcterms:modified>
</cp:coreProperties>
</file>