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9" r:id="rId1"/>
    <p:sldMasterId id="2147483669" r:id="rId2"/>
    <p:sldMasterId id="2147483677" r:id="rId3"/>
    <p:sldMasterId id="2147483680" r:id="rId4"/>
    <p:sldMasterId id="2147483683" r:id="rId5"/>
  </p:sldMasterIdLst>
  <p:notesMasterIdLst>
    <p:notesMasterId r:id="rId75"/>
  </p:notesMasterIdLst>
  <p:handoutMasterIdLst>
    <p:handoutMasterId r:id="rId76"/>
  </p:handoutMasterIdLst>
  <p:sldIdLst>
    <p:sldId id="430" r:id="rId6"/>
    <p:sldId id="614" r:id="rId7"/>
    <p:sldId id="652" r:id="rId8"/>
    <p:sldId id="697" r:id="rId9"/>
    <p:sldId id="719" r:id="rId10"/>
    <p:sldId id="660" r:id="rId11"/>
    <p:sldId id="695" r:id="rId12"/>
    <p:sldId id="700" r:id="rId13"/>
    <p:sldId id="699" r:id="rId14"/>
    <p:sldId id="703" r:id="rId15"/>
    <p:sldId id="708" r:id="rId16"/>
    <p:sldId id="709" r:id="rId17"/>
    <p:sldId id="710" r:id="rId18"/>
    <p:sldId id="702" r:id="rId19"/>
    <p:sldId id="711" r:id="rId20"/>
    <p:sldId id="712" r:id="rId21"/>
    <p:sldId id="713" r:id="rId22"/>
    <p:sldId id="714" r:id="rId23"/>
    <p:sldId id="705" r:id="rId24"/>
    <p:sldId id="715" r:id="rId25"/>
    <p:sldId id="716" r:id="rId26"/>
    <p:sldId id="706" r:id="rId27"/>
    <p:sldId id="717" r:id="rId28"/>
    <p:sldId id="718" r:id="rId29"/>
    <p:sldId id="740" r:id="rId30"/>
    <p:sldId id="741" r:id="rId31"/>
    <p:sldId id="742" r:id="rId32"/>
    <p:sldId id="743" r:id="rId33"/>
    <p:sldId id="744" r:id="rId34"/>
    <p:sldId id="745" r:id="rId35"/>
    <p:sldId id="746" r:id="rId36"/>
    <p:sldId id="747" r:id="rId37"/>
    <p:sldId id="748" r:id="rId38"/>
    <p:sldId id="749" r:id="rId39"/>
    <p:sldId id="750" r:id="rId40"/>
    <p:sldId id="751" r:id="rId41"/>
    <p:sldId id="752" r:id="rId42"/>
    <p:sldId id="753" r:id="rId43"/>
    <p:sldId id="754" r:id="rId44"/>
    <p:sldId id="755" r:id="rId45"/>
    <p:sldId id="756" r:id="rId46"/>
    <p:sldId id="783" r:id="rId47"/>
    <p:sldId id="784" r:id="rId48"/>
    <p:sldId id="785" r:id="rId49"/>
    <p:sldId id="786" r:id="rId50"/>
    <p:sldId id="787" r:id="rId51"/>
    <p:sldId id="757" r:id="rId52"/>
    <p:sldId id="758" r:id="rId53"/>
    <p:sldId id="759" r:id="rId54"/>
    <p:sldId id="760" r:id="rId55"/>
    <p:sldId id="761" r:id="rId56"/>
    <p:sldId id="763" r:id="rId57"/>
    <p:sldId id="764" r:id="rId58"/>
    <p:sldId id="765" r:id="rId59"/>
    <p:sldId id="766" r:id="rId60"/>
    <p:sldId id="767" r:id="rId61"/>
    <p:sldId id="768" r:id="rId62"/>
    <p:sldId id="769" r:id="rId63"/>
    <p:sldId id="770" r:id="rId64"/>
    <p:sldId id="771" r:id="rId65"/>
    <p:sldId id="772" r:id="rId66"/>
    <p:sldId id="773" r:id="rId67"/>
    <p:sldId id="774" r:id="rId68"/>
    <p:sldId id="775" r:id="rId69"/>
    <p:sldId id="776" r:id="rId70"/>
    <p:sldId id="777" r:id="rId71"/>
    <p:sldId id="778" r:id="rId72"/>
    <p:sldId id="779" r:id="rId73"/>
    <p:sldId id="780" r:id="rId74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F0B032BF-03C4-485B-B61E-28395F5322FE}">
          <p14:sldIdLst>
            <p14:sldId id="430"/>
            <p14:sldId id="614"/>
            <p14:sldId id="652"/>
            <p14:sldId id="697"/>
            <p14:sldId id="719"/>
            <p14:sldId id="660"/>
            <p14:sldId id="695"/>
            <p14:sldId id="700"/>
            <p14:sldId id="699"/>
            <p14:sldId id="703"/>
            <p14:sldId id="708"/>
            <p14:sldId id="709"/>
            <p14:sldId id="710"/>
            <p14:sldId id="702"/>
            <p14:sldId id="711"/>
            <p14:sldId id="712"/>
            <p14:sldId id="713"/>
            <p14:sldId id="714"/>
            <p14:sldId id="705"/>
            <p14:sldId id="715"/>
            <p14:sldId id="716"/>
            <p14:sldId id="706"/>
            <p14:sldId id="717"/>
            <p14:sldId id="718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83"/>
            <p14:sldId id="784"/>
            <p14:sldId id="785"/>
            <p14:sldId id="786"/>
            <p14:sldId id="787"/>
            <p14:sldId id="757"/>
            <p14:sldId id="758"/>
            <p14:sldId id="759"/>
            <p14:sldId id="760"/>
            <p14:sldId id="761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46">
          <p15:clr>
            <a:srgbClr val="A4A3A4"/>
          </p15:clr>
        </p15:guide>
        <p15:guide id="2" orient="horz" pos="572">
          <p15:clr>
            <a:srgbClr val="A4A3A4"/>
          </p15:clr>
        </p15:guide>
        <p15:guide id="3" orient="horz" pos="1275">
          <p15:clr>
            <a:srgbClr val="A4A3A4"/>
          </p15:clr>
        </p15:guide>
        <p15:guide id="4" orient="horz" pos="709">
          <p15:clr>
            <a:srgbClr val="A4A3A4"/>
          </p15:clr>
        </p15:guide>
        <p15:guide id="5" orient="horz" pos="4065">
          <p15:clr>
            <a:srgbClr val="A4A3A4"/>
          </p15:clr>
        </p15:guide>
        <p15:guide id="6" pos="340">
          <p15:clr>
            <a:srgbClr val="A4A3A4"/>
          </p15:clr>
        </p15:guide>
        <p15:guide id="7" pos="5420">
          <p15:clr>
            <a:srgbClr val="A4A3A4"/>
          </p15:clr>
        </p15:guide>
        <p15:guide id="8" pos="2880">
          <p15:clr>
            <a:srgbClr val="A4A3A4"/>
          </p15:clr>
        </p15:guide>
        <p15:guide id="9" pos="2200">
          <p15:clr>
            <a:srgbClr val="A4A3A4"/>
          </p15:clr>
        </p15:guide>
        <p15:guide id="10" pos="360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87DA"/>
    <a:srgbClr val="008AF2"/>
    <a:srgbClr val="1EBCC0"/>
    <a:srgbClr val="33CCCC"/>
    <a:srgbClr val="57B1C9"/>
    <a:srgbClr val="61B6CD"/>
    <a:srgbClr val="604A7B"/>
    <a:srgbClr val="248C6E"/>
    <a:srgbClr val="22518A"/>
    <a:srgbClr val="298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89845" autoAdjust="0"/>
  </p:normalViewPr>
  <p:slideViewPr>
    <p:cSldViewPr showGuides="1">
      <p:cViewPr varScale="1">
        <p:scale>
          <a:sx n="115" d="100"/>
          <a:sy n="115" d="100"/>
        </p:scale>
        <p:origin x="1542" y="108"/>
      </p:cViewPr>
      <p:guideLst>
        <p:guide orient="horz" pos="346"/>
        <p:guide orient="horz" pos="572"/>
        <p:guide orient="horz" pos="1275"/>
        <p:guide orient="horz" pos="709"/>
        <p:guide orient="horz" pos="4065"/>
        <p:guide pos="340"/>
        <p:guide pos="5420"/>
        <p:guide pos="2880"/>
        <p:guide pos="2200"/>
        <p:guide pos="36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954" y="-96"/>
      </p:cViewPr>
      <p:guideLst>
        <p:guide orient="horz" pos="3130"/>
        <p:guide pos="2144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5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41" y="5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B76CE-D59F-4977-8164-05034C43979F}" type="datetimeFigureOut">
              <a:rPr lang="ko-KR" altLang="en-US" smtClean="0"/>
              <a:pPr/>
              <a:t>2017-04-13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40652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41" y="9440652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1DF88-B30C-4B01-8170-A697E985EA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3861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5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1" y="5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DCBCDF-5191-4C50-93F6-020DAC93CCBF}" type="datetimeFigureOut">
              <a:rPr lang="ko-KR" altLang="en-US" smtClean="0"/>
              <a:pPr/>
              <a:t>2017-04-13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40652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1" y="9440652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B65C5-698E-4E09-AE9A-A20A137D68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535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B65C5-698E-4E09-AE9A-A20A137D68B3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7515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/>
          </a:p>
          <a:p>
            <a:pPr eaLnBrk="1" hangingPunct="1">
              <a:spcBef>
                <a:spcPct val="0"/>
              </a:spcBef>
            </a:pPr>
            <a:r>
              <a:rPr lang="en-US" altLang="ko-KR" smtClean="0"/>
              <a:t> (</a:t>
            </a:r>
            <a:r>
              <a:rPr lang="ko-KR" altLang="en-US" smtClean="0"/>
              <a:t>로마자 </a:t>
            </a:r>
            <a:r>
              <a:rPr lang="en-US" altLang="ko-KR" smtClean="0"/>
              <a:t>1) </a:t>
            </a:r>
            <a:r>
              <a:rPr lang="ko-KR" altLang="en-US" smtClean="0"/>
              <a:t>꿈ㆍ끼 교육 확산</a:t>
            </a:r>
            <a:endParaRPr lang="en-US" altLang="ko-KR" smtClean="0"/>
          </a:p>
          <a:p>
            <a:pPr eaLnBrk="1" hangingPunct="1">
              <a:spcBef>
                <a:spcPct val="0"/>
              </a:spcBef>
            </a:pP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(1) </a:t>
            </a:r>
            <a:r>
              <a:rPr lang="ko-KR" altLang="en-US" smtClean="0">
                <a:solidFill>
                  <a:srgbClr val="FF0000"/>
                </a:solidFill>
              </a:rPr>
              <a:t>바른 인성과 창의성을 길러주는 초ㆍ중등교육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(2)</a:t>
            </a:r>
            <a:r>
              <a:rPr lang="ko-KR" altLang="en-US" smtClean="0">
                <a:solidFill>
                  <a:srgbClr val="FF0000"/>
                </a:solidFill>
              </a:rPr>
              <a:t> 학교교육을 통해 준비가 가능한 입시제도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(3) </a:t>
            </a:r>
            <a:r>
              <a:rPr lang="ko-KR" altLang="en-US" smtClean="0">
                <a:solidFill>
                  <a:srgbClr val="FF0000"/>
                </a:solidFill>
              </a:rPr>
              <a:t>모두에게 고른 교육기회</a:t>
            </a:r>
            <a:endParaRPr lang="en-US" altLang="ko-KR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ko-KR" smtClean="0">
                <a:solidFill>
                  <a:srgbClr val="FF0000"/>
                </a:solidFill>
              </a:rPr>
              <a:t>    (4) </a:t>
            </a:r>
            <a:r>
              <a:rPr lang="ko-KR" altLang="en-US" smtClean="0">
                <a:solidFill>
                  <a:srgbClr val="FF0000"/>
                </a:solidFill>
              </a:rPr>
              <a:t>안전하고 행복한 학교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98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52DFBED-B3C6-4364-954C-ACBC8FD7AB8A}" type="slidenum">
              <a:rPr kumimoji="0" lang="ko-KR" altLang="en-US" smtClean="0">
                <a:solidFill>
                  <a:srgbClr val="000000"/>
                </a:solidFill>
                <a:latin typeface="나눔바른고딕" charset="-127"/>
                <a:ea typeface="나눔바른고딕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kumimoji="0" lang="ko-KR" altLang="en-US" smtClean="0">
              <a:solidFill>
                <a:srgbClr val="000000"/>
              </a:solidFill>
              <a:latin typeface="나눔바른고딕" charset="-127"/>
              <a:ea typeface="나눔바른고딕" charset="-127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B65C5-698E-4E09-AE9A-A20A137D68B3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515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547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B65C5-698E-4E09-AE9A-A20A137D68B3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51593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5475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248487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BF59-7F16-499A-A605-90C1CE25E747}" type="slidenum">
              <a:rPr lang="ko-KR" altLang="en-US" smtClean="0"/>
              <a:pPr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885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8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표지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pic>
        <p:nvPicPr>
          <p:cNvPr id="15" name="그림 14" descr="표지-지구.png"/>
          <p:cNvPicPr>
            <a:picLocks noChangeAspect="1"/>
          </p:cNvPicPr>
          <p:nvPr userDrawn="1"/>
        </p:nvPicPr>
        <p:blipFill>
          <a:blip r:embed="rId3" cstate="print"/>
          <a:srcRect l="3641" t="24172" r="58505" b="7660"/>
          <a:stretch>
            <a:fillRect/>
          </a:stretch>
        </p:blipFill>
        <p:spPr>
          <a:xfrm>
            <a:off x="44388" y="1638977"/>
            <a:ext cx="3461047" cy="467455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84" y="224644"/>
            <a:ext cx="931685" cy="395966"/>
          </a:xfrm>
          <a:prstGeom prst="rect">
            <a:avLst/>
          </a:prstGeom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5165573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77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92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35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목차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간지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pic>
        <p:nvPicPr>
          <p:cNvPr id="3" name="그림 2" descr="간지-그래프.png"/>
          <p:cNvPicPr>
            <a:picLocks noChangeAspect="1"/>
          </p:cNvPicPr>
          <p:nvPr userDrawn="1"/>
        </p:nvPicPr>
        <p:blipFill>
          <a:blip r:embed="rId3" cstate="print"/>
          <a:srcRect t="34267" r="42803"/>
          <a:stretch>
            <a:fillRect/>
          </a:stretch>
        </p:blipFill>
        <p:spPr>
          <a:xfrm>
            <a:off x="377" y="2350093"/>
            <a:ext cx="5229649" cy="4507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443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마스터-1.png"/>
          <p:cNvPicPr>
            <a:picLocks noChangeAspect="1"/>
          </p:cNvPicPr>
          <p:nvPr userDrawn="1"/>
        </p:nvPicPr>
        <p:blipFill>
          <a:blip r:embed="rId2" cstate="print"/>
          <a:srcRect b="70095"/>
          <a:stretch>
            <a:fillRect/>
          </a:stretch>
        </p:blipFill>
        <p:spPr>
          <a:xfrm>
            <a:off x="377" y="283"/>
            <a:ext cx="9143245" cy="205070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 userDrawn="1">
            <p:ph type="title"/>
          </p:nvPr>
        </p:nvSpPr>
        <p:spPr>
          <a:xfrm>
            <a:off x="190440" y="124222"/>
            <a:ext cx="8229600" cy="661991"/>
          </a:xfrm>
          <a:prstGeom prst="rect">
            <a:avLst/>
          </a:prstGeom>
        </p:spPr>
        <p:txBody>
          <a:bodyPr anchor="ctr" anchorCtr="0"/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94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title" hasCustomPrompt="1"/>
          </p:nvPr>
        </p:nvSpPr>
        <p:spPr>
          <a:xfrm>
            <a:off x="3764" y="94246"/>
            <a:ext cx="8229600" cy="661991"/>
          </a:xfrm>
          <a:prstGeom prst="rect">
            <a:avLst/>
          </a:prstGeom>
        </p:spPr>
        <p:txBody>
          <a:bodyPr anchor="ctr" anchorCtr="0"/>
          <a:lstStyle>
            <a:lvl1pPr marL="360000" algn="l">
              <a:defRPr sz="3200" b="1" spc="-150" baseline="0">
                <a:solidFill>
                  <a:schemeClr val="tx1"/>
                </a:solidFill>
                <a:effectLst>
                  <a:outerShdw blurRad="63500" dist="63500" dir="2700000" algn="tl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en-US" altLang="ko-KR" sz="3600" kern="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1. 2017</a:t>
            </a:r>
            <a:r>
              <a:rPr lang="ko-KR" altLang="en-US" sz="3600" kern="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사업일정 및 예산</a:t>
            </a:r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918" y="6093296"/>
            <a:ext cx="931685" cy="395966"/>
          </a:xfrm>
          <a:prstGeom prst="rect">
            <a:avLst/>
          </a:prstGeom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565921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/>
          <a:lstStyle>
            <a:lvl1pPr defTabSz="914114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>
              <a:defRPr/>
            </a:pPr>
            <a:fld id="{3EA0D71F-0D5F-41F0-A6F2-ED5BAA92B49D}" type="datetime1">
              <a:rPr lang="ko-KR" altLang="en-US"/>
              <a:pPr>
                <a:defRPr/>
              </a:pPr>
              <a:t>2017-04-13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/>
          <a:lstStyle>
            <a:lvl1pPr defTabSz="914114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10400" y="6551613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48A63B4-7A54-46C4-8C13-3353523B4327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4672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캡션 있는 콘텐츠">
    <p:bg>
      <p:bgPr>
        <a:blipFill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스크린샷 2015-06-03 오후 2.55.26.png"/>
          <p:cNvPicPr>
            <a:picLocks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-1" y="-1"/>
            <a:ext cx="9143965" cy="6857975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sldNum" sz="quarter" idx="2"/>
          </p:nvPr>
        </p:nvSpPr>
        <p:spPr>
          <a:xfrm>
            <a:off x="7716509" y="6537109"/>
            <a:ext cx="186267" cy="23596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8353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선.png"/>
          <p:cNvPicPr>
            <a:picLocks noChangeAspect="1"/>
          </p:cNvPicPr>
          <p:nvPr userDrawn="1"/>
        </p:nvPicPr>
        <p:blipFill>
          <a:blip r:embed="rId2" cstate="print"/>
          <a:srcRect t="35025" r="5186"/>
          <a:stretch>
            <a:fillRect/>
          </a:stretch>
        </p:blipFill>
        <p:spPr>
          <a:xfrm flipH="1">
            <a:off x="0" y="0"/>
            <a:ext cx="9144000" cy="2184400"/>
          </a:xfrm>
          <a:prstGeom prst="rect">
            <a:avLst/>
          </a:prstGeom>
        </p:spPr>
      </p:pic>
      <p:grpSp>
        <p:nvGrpSpPr>
          <p:cNvPr id="4" name="그룹 3"/>
          <p:cNvGrpSpPr/>
          <p:nvPr userDrawn="1"/>
        </p:nvGrpSpPr>
        <p:grpSpPr>
          <a:xfrm>
            <a:off x="-15876" y="-12699"/>
            <a:ext cx="9166226" cy="1085849"/>
            <a:chOff x="-15876" y="-12699"/>
            <a:chExt cx="9166226" cy="1155700"/>
          </a:xfrm>
        </p:grpSpPr>
        <p:sp>
          <p:nvSpPr>
            <p:cNvPr id="5" name="자유형 4"/>
            <p:cNvSpPr/>
            <p:nvPr userDrawn="1"/>
          </p:nvSpPr>
          <p:spPr>
            <a:xfrm>
              <a:off x="4038600" y="406400"/>
              <a:ext cx="5111750" cy="536575"/>
            </a:xfrm>
            <a:custGeom>
              <a:avLst/>
              <a:gdLst>
                <a:gd name="connsiteX0" fmla="*/ 0 w 5105400"/>
                <a:gd name="connsiteY0" fmla="*/ 0 h 536575"/>
                <a:gd name="connsiteX1" fmla="*/ 5105400 w 5105400"/>
                <a:gd name="connsiteY1" fmla="*/ 0 h 536575"/>
                <a:gd name="connsiteX2" fmla="*/ 5105400 w 5105400"/>
                <a:gd name="connsiteY2" fmla="*/ 536575 h 536575"/>
                <a:gd name="connsiteX3" fmla="*/ 0 w 5105400"/>
                <a:gd name="connsiteY3" fmla="*/ 536575 h 536575"/>
                <a:gd name="connsiteX4" fmla="*/ 0 w 5105400"/>
                <a:gd name="connsiteY4" fmla="*/ 0 h 536575"/>
                <a:gd name="connsiteX0" fmla="*/ 0 w 5133975"/>
                <a:gd name="connsiteY0" fmla="*/ 0 h 536575"/>
                <a:gd name="connsiteX1" fmla="*/ 5105400 w 5133975"/>
                <a:gd name="connsiteY1" fmla="*/ 0 h 536575"/>
                <a:gd name="connsiteX2" fmla="*/ 5133975 w 5133975"/>
                <a:gd name="connsiteY2" fmla="*/ 98425 h 536575"/>
                <a:gd name="connsiteX3" fmla="*/ 0 w 5133975"/>
                <a:gd name="connsiteY3" fmla="*/ 536575 h 536575"/>
                <a:gd name="connsiteX4" fmla="*/ 0 w 5133975"/>
                <a:gd name="connsiteY4" fmla="*/ 0 h 536575"/>
                <a:gd name="connsiteX0" fmla="*/ 0 w 5133975"/>
                <a:gd name="connsiteY0" fmla="*/ 406400 h 536575"/>
                <a:gd name="connsiteX1" fmla="*/ 5105400 w 5133975"/>
                <a:gd name="connsiteY1" fmla="*/ 0 h 536575"/>
                <a:gd name="connsiteX2" fmla="*/ 5133975 w 5133975"/>
                <a:gd name="connsiteY2" fmla="*/ 98425 h 536575"/>
                <a:gd name="connsiteX3" fmla="*/ 0 w 5133975"/>
                <a:gd name="connsiteY3" fmla="*/ 536575 h 536575"/>
                <a:gd name="connsiteX4" fmla="*/ 0 w 5133975"/>
                <a:gd name="connsiteY4" fmla="*/ 406400 h 536575"/>
                <a:gd name="connsiteX0" fmla="*/ 0 w 5133975"/>
                <a:gd name="connsiteY0" fmla="*/ 406400 h 539750"/>
                <a:gd name="connsiteX1" fmla="*/ 5105400 w 5133975"/>
                <a:gd name="connsiteY1" fmla="*/ 0 h 539750"/>
                <a:gd name="connsiteX2" fmla="*/ 5133975 w 5133975"/>
                <a:gd name="connsiteY2" fmla="*/ 98425 h 539750"/>
                <a:gd name="connsiteX3" fmla="*/ 0 w 5133975"/>
                <a:gd name="connsiteY3" fmla="*/ 536575 h 539750"/>
                <a:gd name="connsiteX4" fmla="*/ 0 w 5133975"/>
                <a:gd name="connsiteY4" fmla="*/ 406400 h 539750"/>
                <a:gd name="connsiteX0" fmla="*/ 0 w 5133975"/>
                <a:gd name="connsiteY0" fmla="*/ 406400 h 539750"/>
                <a:gd name="connsiteX1" fmla="*/ 5105400 w 5133975"/>
                <a:gd name="connsiteY1" fmla="*/ 0 h 539750"/>
                <a:gd name="connsiteX2" fmla="*/ 5133975 w 5133975"/>
                <a:gd name="connsiteY2" fmla="*/ 98425 h 539750"/>
                <a:gd name="connsiteX3" fmla="*/ 0 w 5133975"/>
                <a:gd name="connsiteY3" fmla="*/ 536575 h 539750"/>
                <a:gd name="connsiteX4" fmla="*/ 0 w 5133975"/>
                <a:gd name="connsiteY4" fmla="*/ 406400 h 539750"/>
                <a:gd name="connsiteX0" fmla="*/ 0 w 5124450"/>
                <a:gd name="connsiteY0" fmla="*/ 406400 h 558800"/>
                <a:gd name="connsiteX1" fmla="*/ 5105400 w 5124450"/>
                <a:gd name="connsiteY1" fmla="*/ 0 h 558800"/>
                <a:gd name="connsiteX2" fmla="*/ 5124450 w 5124450"/>
                <a:gd name="connsiteY2" fmla="*/ 117475 h 558800"/>
                <a:gd name="connsiteX3" fmla="*/ 0 w 5124450"/>
                <a:gd name="connsiteY3" fmla="*/ 536575 h 558800"/>
                <a:gd name="connsiteX4" fmla="*/ 0 w 5124450"/>
                <a:gd name="connsiteY4" fmla="*/ 406400 h 558800"/>
                <a:gd name="connsiteX0" fmla="*/ 0 w 5124450"/>
                <a:gd name="connsiteY0" fmla="*/ 406400 h 558800"/>
                <a:gd name="connsiteX1" fmla="*/ 5105400 w 5124450"/>
                <a:gd name="connsiteY1" fmla="*/ 0 h 558800"/>
                <a:gd name="connsiteX2" fmla="*/ 5124450 w 5124450"/>
                <a:gd name="connsiteY2" fmla="*/ 117475 h 558800"/>
                <a:gd name="connsiteX3" fmla="*/ 0 w 5124450"/>
                <a:gd name="connsiteY3" fmla="*/ 536575 h 558800"/>
                <a:gd name="connsiteX4" fmla="*/ 0 w 5124450"/>
                <a:gd name="connsiteY4" fmla="*/ 406400 h 558800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0 w 5114925"/>
                <a:gd name="connsiteY0" fmla="*/ 406400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4" fmla="*/ 0 w 5114925"/>
                <a:gd name="connsiteY4" fmla="*/ 406400 h 536575"/>
                <a:gd name="connsiteX0" fmla="*/ 44450 w 5159375"/>
                <a:gd name="connsiteY0" fmla="*/ 406400 h 536575"/>
                <a:gd name="connsiteX1" fmla="*/ 5149850 w 5159375"/>
                <a:gd name="connsiteY1" fmla="*/ 0 h 536575"/>
                <a:gd name="connsiteX2" fmla="*/ 5159375 w 5159375"/>
                <a:gd name="connsiteY2" fmla="*/ 88900 h 536575"/>
                <a:gd name="connsiteX3" fmla="*/ 44450 w 5159375"/>
                <a:gd name="connsiteY3" fmla="*/ 536575 h 536575"/>
                <a:gd name="connsiteX4" fmla="*/ 44450 w 5159375"/>
                <a:gd name="connsiteY4" fmla="*/ 406400 h 536575"/>
                <a:gd name="connsiteX0" fmla="*/ 44450 w 5149850"/>
                <a:gd name="connsiteY0" fmla="*/ 466725 h 536575"/>
                <a:gd name="connsiteX1" fmla="*/ 5140325 w 5149850"/>
                <a:gd name="connsiteY1" fmla="*/ 0 h 536575"/>
                <a:gd name="connsiteX2" fmla="*/ 5149850 w 5149850"/>
                <a:gd name="connsiteY2" fmla="*/ 88900 h 536575"/>
                <a:gd name="connsiteX3" fmla="*/ 34925 w 5149850"/>
                <a:gd name="connsiteY3" fmla="*/ 536575 h 536575"/>
                <a:gd name="connsiteX4" fmla="*/ 44450 w 5149850"/>
                <a:gd name="connsiteY4" fmla="*/ 466725 h 536575"/>
                <a:gd name="connsiteX0" fmla="*/ 1587 w 5116512"/>
                <a:gd name="connsiteY0" fmla="*/ 536575 h 536575"/>
                <a:gd name="connsiteX1" fmla="*/ 5106987 w 5116512"/>
                <a:gd name="connsiteY1" fmla="*/ 0 h 536575"/>
                <a:gd name="connsiteX2" fmla="*/ 5116512 w 5116512"/>
                <a:gd name="connsiteY2" fmla="*/ 88900 h 536575"/>
                <a:gd name="connsiteX3" fmla="*/ 1587 w 5116512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14925"/>
                <a:gd name="connsiteY0" fmla="*/ 536575 h 536575"/>
                <a:gd name="connsiteX1" fmla="*/ 5105400 w 5114925"/>
                <a:gd name="connsiteY1" fmla="*/ 0 h 536575"/>
                <a:gd name="connsiteX2" fmla="*/ 5114925 w 5114925"/>
                <a:gd name="connsiteY2" fmla="*/ 88900 h 536575"/>
                <a:gd name="connsiteX3" fmla="*/ 0 w 5114925"/>
                <a:gd name="connsiteY3" fmla="*/ 536575 h 536575"/>
                <a:gd name="connsiteX0" fmla="*/ 0 w 5105400"/>
                <a:gd name="connsiteY0" fmla="*/ 536575 h 536575"/>
                <a:gd name="connsiteX1" fmla="*/ 5105400 w 5105400"/>
                <a:gd name="connsiteY1" fmla="*/ 0 h 536575"/>
                <a:gd name="connsiteX2" fmla="*/ 5105400 w 5105400"/>
                <a:gd name="connsiteY2" fmla="*/ 88900 h 536575"/>
                <a:gd name="connsiteX3" fmla="*/ 0 w 5105400"/>
                <a:gd name="connsiteY3" fmla="*/ 536575 h 536575"/>
                <a:gd name="connsiteX0" fmla="*/ 0 w 5111750"/>
                <a:gd name="connsiteY0" fmla="*/ 536575 h 536575"/>
                <a:gd name="connsiteX1" fmla="*/ 5105400 w 5111750"/>
                <a:gd name="connsiteY1" fmla="*/ 0 h 536575"/>
                <a:gd name="connsiteX2" fmla="*/ 5105400 w 5111750"/>
                <a:gd name="connsiteY2" fmla="*/ 88900 h 536575"/>
                <a:gd name="connsiteX3" fmla="*/ 0 w 5111750"/>
                <a:gd name="connsiteY3" fmla="*/ 536575 h 536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11750" h="536575">
                  <a:moveTo>
                    <a:pt x="0" y="536575"/>
                  </a:moveTo>
                  <a:cubicBezTo>
                    <a:pt x="2138363" y="502708"/>
                    <a:pt x="4113213" y="252412"/>
                    <a:pt x="5105400" y="0"/>
                  </a:cubicBezTo>
                  <a:cubicBezTo>
                    <a:pt x="5105400" y="55033"/>
                    <a:pt x="5111750" y="24342"/>
                    <a:pt x="5105400" y="88900"/>
                  </a:cubicBezTo>
                  <a:cubicBezTo>
                    <a:pt x="3152775" y="463550"/>
                    <a:pt x="1708150" y="517525"/>
                    <a:pt x="0" y="536575"/>
                  </a:cubicBezTo>
                  <a:close/>
                </a:path>
              </a:pathLst>
            </a:custGeom>
            <a:solidFill>
              <a:srgbClr val="D0DA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자유형 5"/>
            <p:cNvSpPr/>
            <p:nvPr userDrawn="1"/>
          </p:nvSpPr>
          <p:spPr>
            <a:xfrm>
              <a:off x="-15876" y="-12699"/>
              <a:ext cx="9163050" cy="1155700"/>
            </a:xfrm>
            <a:custGeom>
              <a:avLst/>
              <a:gdLst>
                <a:gd name="connsiteX0" fmla="*/ 0 w 9144000"/>
                <a:gd name="connsiteY0" fmla="*/ 0 h 939800"/>
                <a:gd name="connsiteX1" fmla="*/ 9144000 w 9144000"/>
                <a:gd name="connsiteY1" fmla="*/ 0 h 939800"/>
                <a:gd name="connsiteX2" fmla="*/ 9144000 w 9144000"/>
                <a:gd name="connsiteY2" fmla="*/ 939800 h 939800"/>
                <a:gd name="connsiteX3" fmla="*/ 0 w 9144000"/>
                <a:gd name="connsiteY3" fmla="*/ 939800 h 939800"/>
                <a:gd name="connsiteX4" fmla="*/ 0 w 9144000"/>
                <a:gd name="connsiteY4" fmla="*/ 0 h 939800"/>
                <a:gd name="connsiteX0" fmla="*/ 0 w 9144000"/>
                <a:gd name="connsiteY0" fmla="*/ 539750 h 939800"/>
                <a:gd name="connsiteX1" fmla="*/ 9144000 w 9144000"/>
                <a:gd name="connsiteY1" fmla="*/ 0 h 939800"/>
                <a:gd name="connsiteX2" fmla="*/ 9144000 w 9144000"/>
                <a:gd name="connsiteY2" fmla="*/ 939800 h 939800"/>
                <a:gd name="connsiteX3" fmla="*/ 0 w 9144000"/>
                <a:gd name="connsiteY3" fmla="*/ 939800 h 939800"/>
                <a:gd name="connsiteX4" fmla="*/ 0 w 9144000"/>
                <a:gd name="connsiteY4" fmla="*/ 539750 h 939800"/>
                <a:gd name="connsiteX0" fmla="*/ 0 w 9144000"/>
                <a:gd name="connsiteY0" fmla="*/ 539750 h 939800"/>
                <a:gd name="connsiteX1" fmla="*/ 9144000 w 9144000"/>
                <a:gd name="connsiteY1" fmla="*/ 0 h 939800"/>
                <a:gd name="connsiteX2" fmla="*/ 9144000 w 9144000"/>
                <a:gd name="connsiteY2" fmla="*/ 939800 h 939800"/>
                <a:gd name="connsiteX3" fmla="*/ 0 w 9144000"/>
                <a:gd name="connsiteY3" fmla="*/ 723900 h 939800"/>
                <a:gd name="connsiteX4" fmla="*/ 0 w 9144000"/>
                <a:gd name="connsiteY4" fmla="*/ 539750 h 939800"/>
                <a:gd name="connsiteX0" fmla="*/ 0 w 9144000"/>
                <a:gd name="connsiteY0" fmla="*/ 539750 h 939800"/>
                <a:gd name="connsiteX1" fmla="*/ 9144000 w 9144000"/>
                <a:gd name="connsiteY1" fmla="*/ 0 h 939800"/>
                <a:gd name="connsiteX2" fmla="*/ 9144000 w 9144000"/>
                <a:gd name="connsiteY2" fmla="*/ 939800 h 939800"/>
                <a:gd name="connsiteX3" fmla="*/ 9131300 w 9144000"/>
                <a:gd name="connsiteY3" fmla="*/ 177800 h 939800"/>
                <a:gd name="connsiteX4" fmla="*/ 0 w 9144000"/>
                <a:gd name="connsiteY4" fmla="*/ 723900 h 939800"/>
                <a:gd name="connsiteX5" fmla="*/ 0 w 9144000"/>
                <a:gd name="connsiteY5" fmla="*/ 539750 h 939800"/>
                <a:gd name="connsiteX0" fmla="*/ 0 w 9144000"/>
                <a:gd name="connsiteY0" fmla="*/ 539750 h 1140883"/>
                <a:gd name="connsiteX1" fmla="*/ 9144000 w 9144000"/>
                <a:gd name="connsiteY1" fmla="*/ 0 h 1140883"/>
                <a:gd name="connsiteX2" fmla="*/ 9144000 w 9144000"/>
                <a:gd name="connsiteY2" fmla="*/ 939800 h 1140883"/>
                <a:gd name="connsiteX3" fmla="*/ 9131300 w 9144000"/>
                <a:gd name="connsiteY3" fmla="*/ 177800 h 1140883"/>
                <a:gd name="connsiteX4" fmla="*/ 0 w 9144000"/>
                <a:gd name="connsiteY4" fmla="*/ 723900 h 1140883"/>
                <a:gd name="connsiteX5" fmla="*/ 0 w 9144000"/>
                <a:gd name="connsiteY5" fmla="*/ 539750 h 1140883"/>
                <a:gd name="connsiteX0" fmla="*/ 0 w 9144000"/>
                <a:gd name="connsiteY0" fmla="*/ 539750 h 1140883"/>
                <a:gd name="connsiteX1" fmla="*/ 9144000 w 9144000"/>
                <a:gd name="connsiteY1" fmla="*/ 0 h 1140883"/>
                <a:gd name="connsiteX2" fmla="*/ 9144000 w 9144000"/>
                <a:gd name="connsiteY2" fmla="*/ 939800 h 1140883"/>
                <a:gd name="connsiteX3" fmla="*/ 9131300 w 9144000"/>
                <a:gd name="connsiteY3" fmla="*/ 177800 h 1140883"/>
                <a:gd name="connsiteX4" fmla="*/ 0 w 9144000"/>
                <a:gd name="connsiteY4" fmla="*/ 723900 h 1140883"/>
                <a:gd name="connsiteX5" fmla="*/ 0 w 9144000"/>
                <a:gd name="connsiteY5" fmla="*/ 539750 h 1140883"/>
                <a:gd name="connsiteX0" fmla="*/ 0 w 9144000"/>
                <a:gd name="connsiteY0" fmla="*/ 539750 h 1140883"/>
                <a:gd name="connsiteX1" fmla="*/ 9144000 w 9144000"/>
                <a:gd name="connsiteY1" fmla="*/ 0 h 1140883"/>
                <a:gd name="connsiteX2" fmla="*/ 9144000 w 9144000"/>
                <a:gd name="connsiteY2" fmla="*/ 939800 h 1140883"/>
                <a:gd name="connsiteX3" fmla="*/ 9131300 w 9144000"/>
                <a:gd name="connsiteY3" fmla="*/ 177800 h 1140883"/>
                <a:gd name="connsiteX4" fmla="*/ 0 w 9144000"/>
                <a:gd name="connsiteY4" fmla="*/ 723900 h 1140883"/>
                <a:gd name="connsiteX5" fmla="*/ 0 w 9144000"/>
                <a:gd name="connsiteY5" fmla="*/ 539750 h 1140883"/>
                <a:gd name="connsiteX0" fmla="*/ 0 w 9144000"/>
                <a:gd name="connsiteY0" fmla="*/ 670983 h 1272116"/>
                <a:gd name="connsiteX1" fmla="*/ 6959600 w 9144000"/>
                <a:gd name="connsiteY1" fmla="*/ 283633 h 1272116"/>
                <a:gd name="connsiteX2" fmla="*/ 9144000 w 9144000"/>
                <a:gd name="connsiteY2" fmla="*/ 131233 h 1272116"/>
                <a:gd name="connsiteX3" fmla="*/ 9144000 w 9144000"/>
                <a:gd name="connsiteY3" fmla="*/ 1071033 h 1272116"/>
                <a:gd name="connsiteX4" fmla="*/ 9131300 w 9144000"/>
                <a:gd name="connsiteY4" fmla="*/ 309033 h 1272116"/>
                <a:gd name="connsiteX5" fmla="*/ 0 w 9144000"/>
                <a:gd name="connsiteY5" fmla="*/ 855133 h 1272116"/>
                <a:gd name="connsiteX6" fmla="*/ 0 w 9144000"/>
                <a:gd name="connsiteY6" fmla="*/ 670983 h 1272116"/>
                <a:gd name="connsiteX0" fmla="*/ 0 w 9144000"/>
                <a:gd name="connsiteY0" fmla="*/ 569383 h 1170516"/>
                <a:gd name="connsiteX1" fmla="*/ 6959600 w 9144000"/>
                <a:gd name="connsiteY1" fmla="*/ 182033 h 1170516"/>
                <a:gd name="connsiteX2" fmla="*/ 9144000 w 9144000"/>
                <a:gd name="connsiteY2" fmla="*/ 29633 h 1170516"/>
                <a:gd name="connsiteX3" fmla="*/ 9144000 w 9144000"/>
                <a:gd name="connsiteY3" fmla="*/ 969433 h 1170516"/>
                <a:gd name="connsiteX4" fmla="*/ 9131300 w 9144000"/>
                <a:gd name="connsiteY4" fmla="*/ 207433 h 1170516"/>
                <a:gd name="connsiteX5" fmla="*/ 0 w 9144000"/>
                <a:gd name="connsiteY5" fmla="*/ 753533 h 1170516"/>
                <a:gd name="connsiteX6" fmla="*/ 0 w 9144000"/>
                <a:gd name="connsiteY6" fmla="*/ 569383 h 1170516"/>
                <a:gd name="connsiteX0" fmla="*/ 0 w 9144000"/>
                <a:gd name="connsiteY0" fmla="*/ 569383 h 1170516"/>
                <a:gd name="connsiteX1" fmla="*/ 6959600 w 9144000"/>
                <a:gd name="connsiteY1" fmla="*/ 182033 h 1170516"/>
                <a:gd name="connsiteX2" fmla="*/ 9144000 w 9144000"/>
                <a:gd name="connsiteY2" fmla="*/ 29633 h 1170516"/>
                <a:gd name="connsiteX3" fmla="*/ 9144000 w 9144000"/>
                <a:gd name="connsiteY3" fmla="*/ 969433 h 1170516"/>
                <a:gd name="connsiteX4" fmla="*/ 9131300 w 9144000"/>
                <a:gd name="connsiteY4" fmla="*/ 207433 h 1170516"/>
                <a:gd name="connsiteX5" fmla="*/ 0 w 9144000"/>
                <a:gd name="connsiteY5" fmla="*/ 753533 h 1170516"/>
                <a:gd name="connsiteX6" fmla="*/ 0 w 9144000"/>
                <a:gd name="connsiteY6" fmla="*/ 569383 h 1170516"/>
                <a:gd name="connsiteX0" fmla="*/ 0 w 9144000"/>
                <a:gd name="connsiteY0" fmla="*/ 670983 h 1272116"/>
                <a:gd name="connsiteX1" fmla="*/ 6959600 w 9144000"/>
                <a:gd name="connsiteY1" fmla="*/ 283633 h 1272116"/>
                <a:gd name="connsiteX2" fmla="*/ 8572500 w 9144000"/>
                <a:gd name="connsiteY2" fmla="*/ 131233 h 1272116"/>
                <a:gd name="connsiteX3" fmla="*/ 9144000 w 9144000"/>
                <a:gd name="connsiteY3" fmla="*/ 131233 h 1272116"/>
                <a:gd name="connsiteX4" fmla="*/ 9144000 w 9144000"/>
                <a:gd name="connsiteY4" fmla="*/ 1071033 h 1272116"/>
                <a:gd name="connsiteX5" fmla="*/ 9131300 w 9144000"/>
                <a:gd name="connsiteY5" fmla="*/ 309033 h 1272116"/>
                <a:gd name="connsiteX6" fmla="*/ 0 w 9144000"/>
                <a:gd name="connsiteY6" fmla="*/ 855133 h 1272116"/>
                <a:gd name="connsiteX7" fmla="*/ 0 w 9144000"/>
                <a:gd name="connsiteY7" fmla="*/ 670983 h 1272116"/>
                <a:gd name="connsiteX0" fmla="*/ 0 w 9144000"/>
                <a:gd name="connsiteY0" fmla="*/ 670983 h 1272116"/>
                <a:gd name="connsiteX1" fmla="*/ 6959600 w 9144000"/>
                <a:gd name="connsiteY1" fmla="*/ 283633 h 1272116"/>
                <a:gd name="connsiteX2" fmla="*/ 8572500 w 9144000"/>
                <a:gd name="connsiteY2" fmla="*/ 131233 h 1272116"/>
                <a:gd name="connsiteX3" fmla="*/ 9144000 w 9144000"/>
                <a:gd name="connsiteY3" fmla="*/ 131233 h 1272116"/>
                <a:gd name="connsiteX4" fmla="*/ 9144000 w 9144000"/>
                <a:gd name="connsiteY4" fmla="*/ 1071033 h 1272116"/>
                <a:gd name="connsiteX5" fmla="*/ 9131300 w 9144000"/>
                <a:gd name="connsiteY5" fmla="*/ 309033 h 1272116"/>
                <a:gd name="connsiteX6" fmla="*/ 0 w 9144000"/>
                <a:gd name="connsiteY6" fmla="*/ 855133 h 1272116"/>
                <a:gd name="connsiteX7" fmla="*/ 0 w 9144000"/>
                <a:gd name="connsiteY7" fmla="*/ 670983 h 1272116"/>
                <a:gd name="connsiteX0" fmla="*/ 0 w 9144000"/>
                <a:gd name="connsiteY0" fmla="*/ 569383 h 1170516"/>
                <a:gd name="connsiteX1" fmla="*/ 6959600 w 9144000"/>
                <a:gd name="connsiteY1" fmla="*/ 182033 h 1170516"/>
                <a:gd name="connsiteX2" fmla="*/ 8572500 w 9144000"/>
                <a:gd name="connsiteY2" fmla="*/ 29633 h 1170516"/>
                <a:gd name="connsiteX3" fmla="*/ 9144000 w 9144000"/>
                <a:gd name="connsiteY3" fmla="*/ 29633 h 1170516"/>
                <a:gd name="connsiteX4" fmla="*/ 9144000 w 9144000"/>
                <a:gd name="connsiteY4" fmla="*/ 969433 h 1170516"/>
                <a:gd name="connsiteX5" fmla="*/ 9131300 w 9144000"/>
                <a:gd name="connsiteY5" fmla="*/ 207433 h 1170516"/>
                <a:gd name="connsiteX6" fmla="*/ 0 w 9144000"/>
                <a:gd name="connsiteY6" fmla="*/ 753533 h 1170516"/>
                <a:gd name="connsiteX7" fmla="*/ 0 w 9144000"/>
                <a:gd name="connsiteY7" fmla="*/ 569383 h 1170516"/>
                <a:gd name="connsiteX0" fmla="*/ 0 w 9144000"/>
                <a:gd name="connsiteY0" fmla="*/ 552450 h 1153583"/>
                <a:gd name="connsiteX1" fmla="*/ 6959600 w 9144000"/>
                <a:gd name="connsiteY1" fmla="*/ 1651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6683375 w 9144000"/>
                <a:gd name="connsiteY1" fmla="*/ 50165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5245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52450 h 1153583"/>
                <a:gd name="connsiteX0" fmla="*/ 0 w 9144000"/>
                <a:gd name="connsiteY0" fmla="*/ 57150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71500 h 1153583"/>
                <a:gd name="connsiteX0" fmla="*/ 0 w 9144000"/>
                <a:gd name="connsiteY0" fmla="*/ 57150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44000 w 9144000"/>
                <a:gd name="connsiteY4" fmla="*/ 952500 h 1153583"/>
                <a:gd name="connsiteX5" fmla="*/ 9131300 w 9144000"/>
                <a:gd name="connsiteY5" fmla="*/ 190500 h 1153583"/>
                <a:gd name="connsiteX6" fmla="*/ 0 w 9144000"/>
                <a:gd name="connsiteY6" fmla="*/ 736600 h 1153583"/>
                <a:gd name="connsiteX7" fmla="*/ 0 w 9144000"/>
                <a:gd name="connsiteY7" fmla="*/ 571500 h 1153583"/>
                <a:gd name="connsiteX0" fmla="*/ 0 w 9144000"/>
                <a:gd name="connsiteY0" fmla="*/ 571500 h 1153583"/>
                <a:gd name="connsiteX1" fmla="*/ 3260725 w 9144000"/>
                <a:gd name="connsiteY1" fmla="*/ 850900 h 1153583"/>
                <a:gd name="connsiteX2" fmla="*/ 8572500 w 9144000"/>
                <a:gd name="connsiteY2" fmla="*/ 12700 h 1153583"/>
                <a:gd name="connsiteX3" fmla="*/ 9144000 w 9144000"/>
                <a:gd name="connsiteY3" fmla="*/ 12700 h 1153583"/>
                <a:gd name="connsiteX4" fmla="*/ 9131300 w 9144000"/>
                <a:gd name="connsiteY4" fmla="*/ 190500 h 1153583"/>
                <a:gd name="connsiteX5" fmla="*/ 0 w 9144000"/>
                <a:gd name="connsiteY5" fmla="*/ 736600 h 1153583"/>
                <a:gd name="connsiteX6" fmla="*/ 0 w 9144000"/>
                <a:gd name="connsiteY6" fmla="*/ 571500 h 1153583"/>
                <a:gd name="connsiteX0" fmla="*/ 0 w 9147175"/>
                <a:gd name="connsiteY0" fmla="*/ 571500 h 1147233"/>
                <a:gd name="connsiteX1" fmla="*/ 3260725 w 9147175"/>
                <a:gd name="connsiteY1" fmla="*/ 850900 h 1147233"/>
                <a:gd name="connsiteX2" fmla="*/ 8572500 w 9147175"/>
                <a:gd name="connsiteY2" fmla="*/ 12700 h 1147233"/>
                <a:gd name="connsiteX3" fmla="*/ 9144000 w 9147175"/>
                <a:gd name="connsiteY3" fmla="*/ 12700 h 1147233"/>
                <a:gd name="connsiteX4" fmla="*/ 9147175 w 9147175"/>
                <a:gd name="connsiteY4" fmla="*/ 184150 h 1147233"/>
                <a:gd name="connsiteX5" fmla="*/ 0 w 9147175"/>
                <a:gd name="connsiteY5" fmla="*/ 736600 h 1147233"/>
                <a:gd name="connsiteX6" fmla="*/ 0 w 9147175"/>
                <a:gd name="connsiteY6" fmla="*/ 571500 h 1147233"/>
                <a:gd name="connsiteX0" fmla="*/ 6350 w 9147175"/>
                <a:gd name="connsiteY0" fmla="*/ 628650 h 1147233"/>
                <a:gd name="connsiteX1" fmla="*/ 3260725 w 9147175"/>
                <a:gd name="connsiteY1" fmla="*/ 850900 h 1147233"/>
                <a:gd name="connsiteX2" fmla="*/ 8572500 w 9147175"/>
                <a:gd name="connsiteY2" fmla="*/ 12700 h 1147233"/>
                <a:gd name="connsiteX3" fmla="*/ 9144000 w 9147175"/>
                <a:gd name="connsiteY3" fmla="*/ 12700 h 1147233"/>
                <a:gd name="connsiteX4" fmla="*/ 9147175 w 9147175"/>
                <a:gd name="connsiteY4" fmla="*/ 184150 h 1147233"/>
                <a:gd name="connsiteX5" fmla="*/ 0 w 9147175"/>
                <a:gd name="connsiteY5" fmla="*/ 736600 h 1147233"/>
                <a:gd name="connsiteX6" fmla="*/ 6350 w 9147175"/>
                <a:gd name="connsiteY6" fmla="*/ 628650 h 1147233"/>
                <a:gd name="connsiteX0" fmla="*/ 6350 w 9147175"/>
                <a:gd name="connsiteY0" fmla="*/ 628650 h 1147233"/>
                <a:gd name="connsiteX1" fmla="*/ 3260725 w 9147175"/>
                <a:gd name="connsiteY1" fmla="*/ 850900 h 1147233"/>
                <a:gd name="connsiteX2" fmla="*/ 8572500 w 9147175"/>
                <a:gd name="connsiteY2" fmla="*/ 12700 h 1147233"/>
                <a:gd name="connsiteX3" fmla="*/ 9144000 w 9147175"/>
                <a:gd name="connsiteY3" fmla="*/ 12700 h 1147233"/>
                <a:gd name="connsiteX4" fmla="*/ 9147175 w 9147175"/>
                <a:gd name="connsiteY4" fmla="*/ 184150 h 1147233"/>
                <a:gd name="connsiteX5" fmla="*/ 0 w 9147175"/>
                <a:gd name="connsiteY5" fmla="*/ 736600 h 1147233"/>
                <a:gd name="connsiteX6" fmla="*/ 6350 w 9147175"/>
                <a:gd name="connsiteY6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6350 w 9147175"/>
                <a:gd name="connsiteY0" fmla="*/ 628650 h 1168400"/>
                <a:gd name="connsiteX1" fmla="*/ 8572500 w 9147175"/>
                <a:gd name="connsiteY1" fmla="*/ 12700 h 1168400"/>
                <a:gd name="connsiteX2" fmla="*/ 9144000 w 9147175"/>
                <a:gd name="connsiteY2" fmla="*/ 12700 h 1168400"/>
                <a:gd name="connsiteX3" fmla="*/ 9147175 w 9147175"/>
                <a:gd name="connsiteY3" fmla="*/ 184150 h 1168400"/>
                <a:gd name="connsiteX4" fmla="*/ 0 w 9147175"/>
                <a:gd name="connsiteY4" fmla="*/ 736600 h 1168400"/>
                <a:gd name="connsiteX5" fmla="*/ 6350 w 9147175"/>
                <a:gd name="connsiteY5" fmla="*/ 628650 h 1168400"/>
                <a:gd name="connsiteX0" fmla="*/ 6350 w 9147175"/>
                <a:gd name="connsiteY0" fmla="*/ 628650 h 1147233"/>
                <a:gd name="connsiteX1" fmla="*/ 8572500 w 9147175"/>
                <a:gd name="connsiteY1" fmla="*/ 12700 h 1147233"/>
                <a:gd name="connsiteX2" fmla="*/ 9144000 w 9147175"/>
                <a:gd name="connsiteY2" fmla="*/ 12700 h 1147233"/>
                <a:gd name="connsiteX3" fmla="*/ 9147175 w 9147175"/>
                <a:gd name="connsiteY3" fmla="*/ 184150 h 1147233"/>
                <a:gd name="connsiteX4" fmla="*/ 0 w 9147175"/>
                <a:gd name="connsiteY4" fmla="*/ 736600 h 1147233"/>
                <a:gd name="connsiteX5" fmla="*/ 6350 w 9147175"/>
                <a:gd name="connsiteY5" fmla="*/ 628650 h 1147233"/>
                <a:gd name="connsiteX0" fmla="*/ 0 w 9150350"/>
                <a:gd name="connsiteY0" fmla="*/ 625475 h 1147233"/>
                <a:gd name="connsiteX1" fmla="*/ 8575675 w 9150350"/>
                <a:gd name="connsiteY1" fmla="*/ 12700 h 1147233"/>
                <a:gd name="connsiteX2" fmla="*/ 9147175 w 9150350"/>
                <a:gd name="connsiteY2" fmla="*/ 12700 h 1147233"/>
                <a:gd name="connsiteX3" fmla="*/ 9150350 w 9150350"/>
                <a:gd name="connsiteY3" fmla="*/ 184150 h 1147233"/>
                <a:gd name="connsiteX4" fmla="*/ 3175 w 9150350"/>
                <a:gd name="connsiteY4" fmla="*/ 736600 h 1147233"/>
                <a:gd name="connsiteX5" fmla="*/ 0 w 9150350"/>
                <a:gd name="connsiteY5" fmla="*/ 625475 h 1147233"/>
                <a:gd name="connsiteX0" fmla="*/ 10583 w 9160933"/>
                <a:gd name="connsiteY0" fmla="*/ 625475 h 1147233"/>
                <a:gd name="connsiteX1" fmla="*/ 8586258 w 9160933"/>
                <a:gd name="connsiteY1" fmla="*/ 12700 h 1147233"/>
                <a:gd name="connsiteX2" fmla="*/ 9157758 w 9160933"/>
                <a:gd name="connsiteY2" fmla="*/ 12700 h 1147233"/>
                <a:gd name="connsiteX3" fmla="*/ 9160933 w 9160933"/>
                <a:gd name="connsiteY3" fmla="*/ 184150 h 1147233"/>
                <a:gd name="connsiteX4" fmla="*/ 1058 w 9160933"/>
                <a:gd name="connsiteY4" fmla="*/ 736600 h 1147233"/>
                <a:gd name="connsiteX5" fmla="*/ 10583 w 9160933"/>
                <a:gd name="connsiteY5" fmla="*/ 625475 h 1147233"/>
                <a:gd name="connsiteX0" fmla="*/ 0 w 9163050"/>
                <a:gd name="connsiteY0" fmla="*/ 647700 h 1147233"/>
                <a:gd name="connsiteX1" fmla="*/ 8588375 w 9163050"/>
                <a:gd name="connsiteY1" fmla="*/ 12700 h 1147233"/>
                <a:gd name="connsiteX2" fmla="*/ 9159875 w 9163050"/>
                <a:gd name="connsiteY2" fmla="*/ 12700 h 1147233"/>
                <a:gd name="connsiteX3" fmla="*/ 9163050 w 9163050"/>
                <a:gd name="connsiteY3" fmla="*/ 184150 h 1147233"/>
                <a:gd name="connsiteX4" fmla="*/ 3175 w 9163050"/>
                <a:gd name="connsiteY4" fmla="*/ 736600 h 1147233"/>
                <a:gd name="connsiteX5" fmla="*/ 0 w 9163050"/>
                <a:gd name="connsiteY5" fmla="*/ 647700 h 1147233"/>
                <a:gd name="connsiteX0" fmla="*/ 0 w 9163050"/>
                <a:gd name="connsiteY0" fmla="*/ 647700 h 1155700"/>
                <a:gd name="connsiteX1" fmla="*/ 8588375 w 9163050"/>
                <a:gd name="connsiteY1" fmla="*/ 12700 h 1155700"/>
                <a:gd name="connsiteX2" fmla="*/ 9159875 w 9163050"/>
                <a:gd name="connsiteY2" fmla="*/ 12700 h 1155700"/>
                <a:gd name="connsiteX3" fmla="*/ 9163050 w 9163050"/>
                <a:gd name="connsiteY3" fmla="*/ 184150 h 1155700"/>
                <a:gd name="connsiteX4" fmla="*/ 3175 w 9163050"/>
                <a:gd name="connsiteY4" fmla="*/ 736600 h 1155700"/>
                <a:gd name="connsiteX5" fmla="*/ 0 w 9163050"/>
                <a:gd name="connsiteY5" fmla="*/ 647700 h 1155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63050" h="1155700">
                  <a:moveTo>
                    <a:pt x="0" y="647700"/>
                  </a:moveTo>
                  <a:cubicBezTo>
                    <a:pt x="3378200" y="1155700"/>
                    <a:pt x="6401858" y="797983"/>
                    <a:pt x="8588375" y="12700"/>
                  </a:cubicBezTo>
                  <a:cubicBezTo>
                    <a:pt x="8952442" y="0"/>
                    <a:pt x="8807450" y="6879"/>
                    <a:pt x="9159875" y="12700"/>
                  </a:cubicBezTo>
                  <a:cubicBezTo>
                    <a:pt x="9160933" y="69850"/>
                    <a:pt x="9161992" y="127000"/>
                    <a:pt x="9163050" y="184150"/>
                  </a:cubicBezTo>
                  <a:cubicBezTo>
                    <a:pt x="6335183" y="1147233"/>
                    <a:pt x="2310342" y="1141942"/>
                    <a:pt x="3175" y="736600"/>
                  </a:cubicBezTo>
                  <a:cubicBezTo>
                    <a:pt x="2117" y="699558"/>
                    <a:pt x="1058" y="684742"/>
                    <a:pt x="0" y="6477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416CA1"/>
                </a:gs>
                <a:gs pos="100000">
                  <a:srgbClr val="497AAE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7" name="그림 6" descr="하단패턴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4078224"/>
            <a:ext cx="9144000" cy="277977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  <p:sp>
        <p:nvSpPr>
          <p:cNvPr id="11" name="텍스트 개체 틀 10"/>
          <p:cNvSpPr>
            <a:spLocks noGrp="1"/>
          </p:cNvSpPr>
          <p:nvPr>
            <p:ph type="body" sz="quarter" idx="10"/>
          </p:nvPr>
        </p:nvSpPr>
        <p:spPr>
          <a:xfrm>
            <a:off x="119440" y="3984"/>
            <a:ext cx="8388225" cy="634963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ko-KR" altLang="en-US" sz="3000" b="1" kern="1200" spc="-150" baseline="0" dirty="0">
                <a:solidFill>
                  <a:srgbClr val="002060"/>
                </a:solidFill>
                <a:effectLst>
                  <a:outerShdw blurRad="63500" dist="63500" dir="27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HY헤드라인M" pitchFamily="18" charset="-127"/>
                <a:cs typeface="+mj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54819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배경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8620"/>
            <a:ext cx="9144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9EA50-D6E4-433D-8DBC-65F84AFC671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그림 5" descr="잎사귀1.png"/>
          <p:cNvPicPr>
            <a:picLocks noChangeAspect="1"/>
          </p:cNvPicPr>
          <p:nvPr userDrawn="1"/>
        </p:nvPicPr>
        <p:blipFill>
          <a:blip r:embed="rId3" cstate="print"/>
          <a:srcRect t="23140" r="24950"/>
          <a:stretch>
            <a:fillRect/>
          </a:stretch>
        </p:blipFill>
        <p:spPr>
          <a:xfrm>
            <a:off x="6226962" y="1"/>
            <a:ext cx="2917038" cy="164305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7"/>
          <a:stretch/>
        </p:blipFill>
        <p:spPr>
          <a:xfrm>
            <a:off x="-72516" y="0"/>
            <a:ext cx="3109220" cy="1574676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55407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9EA50-D6E4-433D-8DBC-65F84AFC671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배경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8620"/>
            <a:ext cx="9144000" cy="6858000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0" y="142852"/>
            <a:ext cx="9144000" cy="7969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0" y="857232"/>
            <a:ext cx="9144000" cy="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 userDrawn="1"/>
        </p:nvSpPr>
        <p:spPr>
          <a:xfrm>
            <a:off x="-500098" y="89304"/>
            <a:ext cx="1428760" cy="910804"/>
          </a:xfrm>
          <a:prstGeom prst="roundRect">
            <a:avLst>
              <a:gd name="adj" fmla="val 4784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53228"/>
            <a:ext cx="1030139" cy="112766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  <p:sp>
        <p:nvSpPr>
          <p:cNvPr id="18" name="텍스트 개체 틀 17"/>
          <p:cNvSpPr>
            <a:spLocks noGrp="1"/>
          </p:cNvSpPr>
          <p:nvPr>
            <p:ph type="body" sz="quarter" idx="13"/>
          </p:nvPr>
        </p:nvSpPr>
        <p:spPr>
          <a:xfrm>
            <a:off x="934788" y="213605"/>
            <a:ext cx="8137400" cy="576943"/>
          </a:xfrm>
        </p:spPr>
        <p:txBody>
          <a:bodyPr anchor="ctr">
            <a:noAutofit/>
          </a:bodyPr>
          <a:lstStyle>
            <a:lvl1pPr marL="0" indent="0">
              <a:buNone/>
              <a:defRPr lang="ko-KR" altLang="en-US" sz="3000" b="1" kern="1200" spc="-150" baseline="0" dirty="0" smtClean="0">
                <a:solidFill>
                  <a:schemeClr val="bg1"/>
                </a:solidFill>
                <a:effectLst>
                  <a:outerShdw blurRad="63500" dist="63500" dir="27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HY헤드라인M" pitchFamily="18" charset="-127"/>
                <a:cs typeface="+mj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3746167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9E829-C7F6-4C47-B9C9-3283CEDB88D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7" descr="Untitled-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5285232"/>
            <a:ext cx="9144000" cy="157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81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pic>
        <p:nvPicPr>
          <p:cNvPr id="16" name="그림 15" descr="Untitled-3.png"/>
          <p:cNvPicPr>
            <a:picLocks noChangeAspect="1"/>
          </p:cNvPicPr>
          <p:nvPr userDrawn="1"/>
        </p:nvPicPr>
        <p:blipFill rotWithShape="1">
          <a:blip r:embed="rId4" cstate="print"/>
          <a:srcRect b="48761"/>
          <a:stretch/>
        </p:blipFill>
        <p:spPr>
          <a:xfrm>
            <a:off x="0" y="6049032"/>
            <a:ext cx="9144000" cy="805872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9E829-C7F6-4C47-B9C9-3283CEDB88D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0" y="548680"/>
            <a:ext cx="9144000" cy="451064"/>
          </a:xfrm>
          <a:prstGeom prst="rect">
            <a:avLst/>
          </a:prstGeom>
          <a:solidFill>
            <a:srgbClr val="9DBEDF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-191069" y="-99490"/>
            <a:ext cx="9526138" cy="8910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  <p:sp>
        <p:nvSpPr>
          <p:cNvPr id="14" name="텍스트 개체 틀 13"/>
          <p:cNvSpPr>
            <a:spLocks noGrp="1"/>
          </p:cNvSpPr>
          <p:nvPr>
            <p:ph type="body" sz="quarter" idx="13"/>
          </p:nvPr>
        </p:nvSpPr>
        <p:spPr>
          <a:xfrm>
            <a:off x="107504" y="37058"/>
            <a:ext cx="8424863" cy="655638"/>
          </a:xfrm>
        </p:spPr>
        <p:txBody>
          <a:bodyPr anchor="ctr">
            <a:noAutofit/>
          </a:bodyPr>
          <a:lstStyle>
            <a:lvl1pPr marL="0" indent="0">
              <a:buNone/>
              <a:defRPr lang="ko-KR" altLang="en-US" sz="3000" b="1" kern="1200" spc="-150" baseline="0" dirty="0">
                <a:solidFill>
                  <a:srgbClr val="336699"/>
                </a:solidFill>
                <a:effectLst>
                  <a:outerShdw blurRad="38100" dist="38100" dir="2700000" algn="tl">
                    <a:schemeClr val="bg1">
                      <a:lumMod val="75000"/>
                    </a:schemeClr>
                  </a:outerShdw>
                </a:effectLst>
                <a:latin typeface="Arial Black" pitchFamily="34" charset="0"/>
                <a:ea typeface="HY헤드라인M" pitchFamily="18" charset="-127"/>
                <a:cs typeface="+mj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  <a:endParaRPr lang="ko-KR" altLang="en-US" dirty="0"/>
          </a:p>
        </p:txBody>
      </p:sp>
      <p:pic>
        <p:nvPicPr>
          <p:cNvPr id="17" name="Picture 2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760" y="152714"/>
            <a:ext cx="931685" cy="395966"/>
          </a:xfrm>
          <a:prstGeom prst="rect">
            <a:avLst/>
          </a:prstGeom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302647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304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210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697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2279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1D7E3-E0B8-4C28-BD3E-6C33AE738EB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그림 7" descr="0008.png"/>
          <p:cNvPicPr>
            <a:picLocks noChangeAspect="1"/>
          </p:cNvPicPr>
          <p:nvPr userDrawn="1"/>
        </p:nvPicPr>
        <p:blipFill>
          <a:blip r:embed="rId3" cstate="print"/>
          <a:srcRect t="47407"/>
          <a:stretch>
            <a:fillRect/>
          </a:stretch>
        </p:blipFill>
        <p:spPr>
          <a:xfrm>
            <a:off x="-2" y="3251200"/>
            <a:ext cx="9144002" cy="3606800"/>
          </a:xfrm>
          <a:prstGeom prst="rect">
            <a:avLst/>
          </a:prstGeom>
        </p:spPr>
      </p:pic>
      <p:pic>
        <p:nvPicPr>
          <p:cNvPr id="9" name="그림 8" descr="0009.png"/>
          <p:cNvPicPr>
            <a:picLocks noChangeAspect="1"/>
          </p:cNvPicPr>
          <p:nvPr userDrawn="1"/>
        </p:nvPicPr>
        <p:blipFill>
          <a:blip r:embed="rId4" cstate="print"/>
          <a:srcRect l="68413" t="56508" r="2698" b="7725"/>
          <a:stretch>
            <a:fillRect/>
          </a:stretch>
        </p:blipFill>
        <p:spPr>
          <a:xfrm>
            <a:off x="6255657" y="3875314"/>
            <a:ext cx="2641600" cy="2452915"/>
          </a:xfrm>
          <a:prstGeom prst="rect">
            <a:avLst/>
          </a:prstGeom>
        </p:spPr>
      </p:pic>
      <p:pic>
        <p:nvPicPr>
          <p:cNvPr id="10" name="그림 9" descr="0010.png"/>
          <p:cNvPicPr>
            <a:picLocks noChangeAspect="1"/>
          </p:cNvPicPr>
          <p:nvPr userDrawn="1"/>
        </p:nvPicPr>
        <p:blipFill>
          <a:blip r:embed="rId5" cstate="print"/>
          <a:srcRect l="73810" t="65608" r="12539" b="17884"/>
          <a:stretch>
            <a:fillRect/>
          </a:stretch>
        </p:blipFill>
        <p:spPr>
          <a:xfrm>
            <a:off x="6749143" y="4499429"/>
            <a:ext cx="1248228" cy="113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46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pic>
        <p:nvPicPr>
          <p:cNvPr id="6" name="그림 5" descr="0013.png"/>
          <p:cNvPicPr>
            <a:picLocks noChangeAspect="1"/>
          </p:cNvPicPr>
          <p:nvPr userDrawn="1"/>
        </p:nvPicPr>
        <p:blipFill>
          <a:blip r:embed="rId3" cstate="print"/>
          <a:srcRect l="40550" b="81500"/>
          <a:stretch>
            <a:fillRect/>
          </a:stretch>
        </p:blipFill>
        <p:spPr>
          <a:xfrm>
            <a:off x="3707904" y="-1"/>
            <a:ext cx="5436096" cy="1268761"/>
          </a:xfrm>
          <a:prstGeom prst="rect">
            <a:avLst/>
          </a:prstGeom>
        </p:spPr>
      </p:pic>
      <p:pic>
        <p:nvPicPr>
          <p:cNvPr id="7" name="그림 6" descr="0014.png"/>
          <p:cNvPicPr>
            <a:picLocks noChangeAspect="1"/>
          </p:cNvPicPr>
          <p:nvPr userDrawn="1"/>
        </p:nvPicPr>
        <p:blipFill>
          <a:blip r:embed="rId4" cstate="print"/>
          <a:srcRect l="81500" r="2751" b="79400"/>
          <a:stretch>
            <a:fillRect/>
          </a:stretch>
        </p:blipFill>
        <p:spPr>
          <a:xfrm>
            <a:off x="7452320" y="0"/>
            <a:ext cx="1440160" cy="1412776"/>
          </a:xfrm>
          <a:prstGeom prst="rect">
            <a:avLst/>
          </a:prstGeom>
        </p:spPr>
      </p:pic>
      <p:pic>
        <p:nvPicPr>
          <p:cNvPr id="8" name="그림 7" descr="0015.png"/>
          <p:cNvPicPr>
            <a:picLocks noChangeAspect="1"/>
          </p:cNvPicPr>
          <p:nvPr userDrawn="1"/>
        </p:nvPicPr>
        <p:blipFill>
          <a:blip r:embed="rId5" cstate="print"/>
          <a:srcRect l="53150" r="12201" b="83600"/>
          <a:stretch>
            <a:fillRect/>
          </a:stretch>
        </p:blipFill>
        <p:spPr>
          <a:xfrm>
            <a:off x="4860032" y="0"/>
            <a:ext cx="3168352" cy="112474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  <p:sp>
        <p:nvSpPr>
          <p:cNvPr id="16" name="텍스트 개체 틀 15"/>
          <p:cNvSpPr>
            <a:spLocks noGrp="1"/>
          </p:cNvSpPr>
          <p:nvPr>
            <p:ph type="body" sz="quarter" idx="10"/>
          </p:nvPr>
        </p:nvSpPr>
        <p:spPr>
          <a:xfrm>
            <a:off x="143508" y="138200"/>
            <a:ext cx="7993012" cy="590500"/>
          </a:xfrm>
        </p:spPr>
        <p:txBody>
          <a:bodyPr anchor="ctr">
            <a:noAutofit/>
          </a:bodyPr>
          <a:lstStyle>
            <a:lvl1pPr marL="0" indent="0">
              <a:buNone/>
              <a:defRPr lang="ko-KR" altLang="en-US" sz="3000" b="1" kern="1200" spc="-150" baseline="0" dirty="0">
                <a:solidFill>
                  <a:schemeClr val="bg1"/>
                </a:solidFill>
                <a:effectLst>
                  <a:outerShdw blurRad="63500" dist="63500" dir="27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HY헤드라인M" pitchFamily="18" charset="-127"/>
                <a:cs typeface="+mj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  <a:endParaRPr lang="ko-KR" altLang="en-US" dirty="0"/>
          </a:p>
        </p:txBody>
      </p:sp>
      <p:sp>
        <p:nvSpPr>
          <p:cNvPr id="2" name="대각선 방향의 모서리가 둥근 사각형 1"/>
          <p:cNvSpPr/>
          <p:nvPr userDrawn="1"/>
        </p:nvSpPr>
        <p:spPr>
          <a:xfrm>
            <a:off x="204913" y="1207355"/>
            <a:ext cx="8712968" cy="5364596"/>
          </a:xfrm>
          <a:prstGeom prst="round2DiagRect">
            <a:avLst>
              <a:gd name="adj1" fmla="val 7198"/>
              <a:gd name="adj2" fmla="val 0"/>
            </a:avLst>
          </a:prstGeom>
          <a:gradFill flip="none" rotWithShape="1">
            <a:gsLst>
              <a:gs pos="1667">
                <a:schemeClr val="bg1">
                  <a:alpha val="0"/>
                </a:schemeClr>
              </a:gs>
              <a:gs pos="37000">
                <a:srgbClr val="FEFEFE"/>
              </a:gs>
              <a:gs pos="16000">
                <a:schemeClr val="bg1">
                  <a:alpha val="67000"/>
                </a:schemeClr>
              </a:gs>
              <a:gs pos="100000">
                <a:schemeClr val="bg1">
                  <a:lumMod val="98000"/>
                </a:schemeClr>
              </a:gs>
            </a:gsLst>
            <a:lin ang="16200000" scaled="1"/>
            <a:tileRect/>
          </a:gra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706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0" y="260648"/>
            <a:ext cx="9144000" cy="648072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>
                  <a:alpha val="50000"/>
                </a:srgbClr>
              </a:gs>
              <a:gs pos="100000">
                <a:srgbClr val="00B0F0">
                  <a:alpha val="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0" y="982401"/>
            <a:ext cx="9144000" cy="14401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>
                  <a:alpha val="50000"/>
                </a:srgbClr>
              </a:gs>
              <a:gs pos="100000">
                <a:srgbClr val="00B0F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제목 1"/>
          <p:cNvSpPr txBox="1">
            <a:spLocks/>
          </p:cNvSpPr>
          <p:nvPr userDrawn="1"/>
        </p:nvSpPr>
        <p:spPr>
          <a:xfrm>
            <a:off x="14808" y="256889"/>
            <a:ext cx="8229600" cy="66199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360000" algn="l" defTabSz="914400" rtl="0" eaLnBrk="1" latinLnBrk="1" hangingPunct="1">
              <a:spcBef>
                <a:spcPct val="0"/>
              </a:spcBef>
              <a:buNone/>
              <a:defRPr sz="3500" b="1" kern="1200" spc="-150" baseline="0">
                <a:solidFill>
                  <a:srgbClr val="002060"/>
                </a:solidFill>
                <a:effectLst>
                  <a:outerShdw blurRad="63500" dist="63500" dir="270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HY헤드라인M" pitchFamily="18" charset="-127"/>
                <a:cs typeface="+mj-cs"/>
              </a:defRPr>
            </a:lvl1pPr>
          </a:lstStyle>
          <a:p>
            <a:pPr marL="180000"/>
            <a:r>
              <a:rPr lang="ko-KR" altLang="en-US" dirty="0" smtClean="0">
                <a:solidFill>
                  <a:schemeClr val="bg1"/>
                </a:solidFill>
              </a:rPr>
              <a:t>마스터 제목 스타일 편집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59" y="6493923"/>
            <a:ext cx="2523749" cy="36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538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slideLayout" Target="../slideLayouts/slideLayout33.xml"/><Relationship Id="rId26" Type="http://schemas.openxmlformats.org/officeDocument/2006/relationships/slideLayout" Target="../slideLayouts/slideLayout41.xml"/><Relationship Id="rId3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36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5" Type="http://schemas.openxmlformats.org/officeDocument/2006/relationships/slideLayout" Target="../slideLayouts/slideLayout40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slideLayout" Target="../slideLayouts/slideLayout35.xml"/><Relationship Id="rId29" Type="http://schemas.openxmlformats.org/officeDocument/2006/relationships/slideLayout" Target="../slideLayouts/slideLayout44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24" Type="http://schemas.openxmlformats.org/officeDocument/2006/relationships/slideLayout" Target="../slideLayouts/slideLayout39.xml"/><Relationship Id="rId32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23" Type="http://schemas.openxmlformats.org/officeDocument/2006/relationships/slideLayout" Target="../slideLayouts/slideLayout38.xml"/><Relationship Id="rId28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25.xml"/><Relationship Id="rId19" Type="http://schemas.openxmlformats.org/officeDocument/2006/relationships/slideLayout" Target="../slideLayouts/slideLayout34.xml"/><Relationship Id="rId31" Type="http://schemas.openxmlformats.org/officeDocument/2006/relationships/slideLayout" Target="../slideLayouts/slideLayout46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Relationship Id="rId22" Type="http://schemas.openxmlformats.org/officeDocument/2006/relationships/slideLayout" Target="../slideLayouts/slideLayout37.xml"/><Relationship Id="rId27" Type="http://schemas.openxmlformats.org/officeDocument/2006/relationships/slideLayout" Target="../slideLayouts/slideLayout42.xml"/><Relationship Id="rId30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2" r:id="rId3"/>
    <p:sldLayoutId id="2147483671" r:id="rId4"/>
    <p:sldLayoutId id="2147483662" r:id="rId5"/>
    <p:sldLayoutId id="2147483668" r:id="rId6"/>
    <p:sldLayoutId id="2147483674" r:id="rId7"/>
    <p:sldLayoutId id="2147483663" r:id="rId8"/>
    <p:sldLayoutId id="2147483675" r:id="rId9"/>
    <p:sldLayoutId id="2147483690" r:id="rId10"/>
    <p:sldLayoutId id="2147483692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6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9EA50-D6E4-433D-8DBC-65F84AFC671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6879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8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9E829-C7F6-4C47-B9C9-3283CEDB88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766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7" r:id="rId3"/>
    <p:sldLayoutId id="2147483693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19" r:id="rId19"/>
    <p:sldLayoutId id="2147483720" r:id="rId20"/>
    <p:sldLayoutId id="2147483721" r:id="rId21"/>
    <p:sldLayoutId id="2147483722" r:id="rId22"/>
    <p:sldLayoutId id="2147483723" r:id="rId23"/>
    <p:sldLayoutId id="2147483724" r:id="rId24"/>
    <p:sldLayoutId id="2147483725" r:id="rId25"/>
    <p:sldLayoutId id="2147483726" r:id="rId26"/>
    <p:sldLayoutId id="2147483727" r:id="rId27"/>
    <p:sldLayoutId id="2147483728" r:id="rId28"/>
    <p:sldLayoutId id="2147483729" r:id="rId29"/>
    <p:sldLayoutId id="2147483730" r:id="rId30"/>
    <p:sldLayoutId id="2147483731" r:id="rId3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1D7E3-E0B8-4C28-BD3E-6C33AE738EB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8016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4.png"/><Relationship Id="rId5" Type="http://schemas.microsoft.com/office/2007/relationships/hdphoto" Target="../media/hdphoto2.wdp"/><Relationship Id="rId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5.png"/><Relationship Id="rId5" Type="http://schemas.openxmlformats.org/officeDocument/2006/relationships/image" Target="../media/image3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1.xml"/><Relationship Id="rId4" Type="http://schemas.microsoft.com/office/2007/relationships/hdphoto" Target="../media/hdphoto3.wdp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5.png"/><Relationship Id="rId5" Type="http://schemas.openxmlformats.org/officeDocument/2006/relationships/image" Target="../media/image3.png"/><Relationship Id="rId4" Type="http://schemas.openxmlformats.org/officeDocument/2006/relationships/image" Target="../media/image3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8144" y="1271760"/>
            <a:ext cx="8207711" cy="1446550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인문학 진흥 </a:t>
            </a:r>
            <a:r>
              <a:rPr lang="en-US" altLang="ko-KR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5</a:t>
            </a:r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개년 기본계획</a:t>
            </a:r>
            <a:endParaRPr lang="en-US" altLang="ko-KR" sz="4400" spc="-300" dirty="0" smtClean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pPr algn="ctr"/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주요 추진 내용 설명회</a:t>
            </a:r>
            <a:endParaRPr lang="en-US" altLang="ko-KR" sz="4400" spc="-300" dirty="0" smtClean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918" y="6093296"/>
            <a:ext cx="931685" cy="395966"/>
          </a:xfrm>
          <a:prstGeom prst="rect">
            <a:avLst/>
          </a:prstGeom>
          <a:ln>
            <a:noFill/>
          </a:ln>
          <a:extLst/>
        </p:spPr>
      </p:pic>
      <p:sp>
        <p:nvSpPr>
          <p:cNvPr id="21" name="직사각형 20"/>
          <p:cNvSpPr/>
          <p:nvPr/>
        </p:nvSpPr>
        <p:spPr>
          <a:xfrm>
            <a:off x="0" y="3064681"/>
            <a:ext cx="914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b="1" kern="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Arial" panose="020B0604020202020204" pitchFamily="34" charset="0"/>
                <a:ea typeface="-윤고딕330" pitchFamily="18" charset="-127"/>
                <a:cs typeface="Arial" panose="020B0604020202020204" pitchFamily="34" charset="0"/>
              </a:rPr>
              <a:t>2017. 1.</a:t>
            </a:r>
            <a:endParaRPr lang="en-US" altLang="ko-KR" sz="2000" b="1" kern="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Arial" panose="020B0604020202020204" pitchFamily="34" charset="0"/>
              <a:ea typeface="-윤고딕330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12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59732" y="1270203"/>
            <a:ext cx="6419002" cy="553998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 prstMaterial="dkEdge"/>
          </a:bodyPr>
          <a:lstStyle/>
          <a:p>
            <a:pPr algn="r"/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목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차</a:t>
            </a:r>
            <a:endParaRPr lang="en-US" altLang="ko-KR" sz="3600" spc="-150" dirty="0" smtClean="0">
              <a:ln w="19050" cmpd="sng">
                <a:noFill/>
                <a:prstDash val="solid"/>
              </a:ln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105" y="3685716"/>
            <a:ext cx="1030139" cy="1127667"/>
          </a:xfrm>
          <a:prstGeom prst="rect">
            <a:avLst/>
          </a:prstGeom>
        </p:spPr>
      </p:pic>
      <p:pic>
        <p:nvPicPr>
          <p:cNvPr id="17" name="Picture 8" descr="손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676" y="5143804"/>
            <a:ext cx="3059832" cy="1734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84" y="224644"/>
            <a:ext cx="931685" cy="395966"/>
          </a:xfrm>
          <a:prstGeom prst="rect">
            <a:avLst/>
          </a:prstGeom>
          <a:ln>
            <a:noFill/>
          </a:ln>
          <a:extLst/>
        </p:spPr>
      </p:pic>
      <p:sp>
        <p:nvSpPr>
          <p:cNvPr id="19" name="Line 5"/>
          <p:cNvSpPr>
            <a:spLocks noChangeShapeType="1"/>
          </p:cNvSpPr>
          <p:nvPr/>
        </p:nvSpPr>
        <p:spPr bwMode="auto">
          <a:xfrm>
            <a:off x="7308304" y="1976478"/>
            <a:ext cx="126236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099798" y="2136371"/>
            <a:ext cx="3483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추진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배경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23860" y="2691949"/>
            <a:ext cx="36911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정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책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목표 및 비전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132322" y="3281601"/>
            <a:ext cx="39401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 내용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32323" y="3882752"/>
            <a:ext cx="33488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향후 일정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2117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40" y="3685716"/>
            <a:ext cx="1030139" cy="112766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5868144" y="1853772"/>
            <a:ext cx="273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추진 배경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>
            <a:off x="6084168" y="2638500"/>
            <a:ext cx="2486496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84" y="224644"/>
            <a:ext cx="931685" cy="395966"/>
          </a:xfrm>
          <a:prstGeom prst="rect">
            <a:avLst/>
          </a:prstGeom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94160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16"/>
          <p:cNvGrpSpPr/>
          <p:nvPr/>
        </p:nvGrpSpPr>
        <p:grpSpPr>
          <a:xfrm>
            <a:off x="975247" y="858722"/>
            <a:ext cx="2911801" cy="2424645"/>
            <a:chOff x="3988209" y="2095500"/>
            <a:chExt cx="1147647" cy="1147645"/>
          </a:xfrm>
        </p:grpSpPr>
        <p:sp>
          <p:nvSpPr>
            <p:cNvPr id="6" name="타원 5"/>
            <p:cNvSpPr/>
            <p:nvPr/>
          </p:nvSpPr>
          <p:spPr>
            <a:xfrm flipH="1">
              <a:off x="3988209" y="2095500"/>
              <a:ext cx="1147647" cy="1147645"/>
            </a:xfrm>
            <a:prstGeom prst="ellipse">
              <a:avLst/>
            </a:prstGeom>
            <a:gradFill flip="none" rotWithShape="0">
              <a:gsLst>
                <a:gs pos="0">
                  <a:srgbClr val="4CCAF2"/>
                </a:gs>
                <a:gs pos="100000">
                  <a:srgbClr val="2B93C7"/>
                </a:gs>
              </a:gsLst>
              <a:path path="circle">
                <a:fillToRect l="100000" b="100000"/>
              </a:path>
              <a:tileRect t="-100000" r="-100000"/>
            </a:gradFill>
            <a:ln w="9525">
              <a:solidFill>
                <a:srgbClr val="2B93C7"/>
              </a:solidFill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막힌 원호 6"/>
            <p:cNvSpPr/>
            <p:nvPr/>
          </p:nvSpPr>
          <p:spPr>
            <a:xfrm flipH="1" flipV="1">
              <a:off x="3993178" y="2100469"/>
              <a:ext cx="1137709" cy="113770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0">
              <a:gsLst>
                <a:gs pos="46000">
                  <a:srgbClr val="FFFFFF">
                    <a:alpha val="0"/>
                  </a:srgbClr>
                </a:gs>
                <a:gs pos="100000">
                  <a:srgbClr val="FFFFFF">
                    <a:alpha val="70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8" name="도넛 7"/>
            <p:cNvSpPr/>
            <p:nvPr/>
          </p:nvSpPr>
          <p:spPr>
            <a:xfrm>
              <a:off x="4034164" y="2141455"/>
              <a:ext cx="1055736" cy="1055734"/>
            </a:xfrm>
            <a:prstGeom prst="donut">
              <a:avLst>
                <a:gd name="adj" fmla="val 6567"/>
              </a:avLst>
            </a:prstGeom>
            <a:solidFill>
              <a:srgbClr val="FFFFFF">
                <a:alpha val="15000"/>
              </a:srgb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막힌 원호 8"/>
            <p:cNvSpPr/>
            <p:nvPr/>
          </p:nvSpPr>
          <p:spPr>
            <a:xfrm rot="10134846" flipH="1" flipV="1">
              <a:off x="3993178" y="2100469"/>
              <a:ext cx="1137709" cy="113770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1">
              <a:gsLst>
                <a:gs pos="46000">
                  <a:srgbClr val="FFFFFF"/>
                </a:gs>
                <a:gs pos="2083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4099804" y="2207096"/>
              <a:ext cx="924457" cy="924453"/>
            </a:xfrm>
            <a:prstGeom prst="ellipse">
              <a:avLst/>
            </a:prstGeom>
            <a:gradFill flip="none" rotWithShape="1">
              <a:gsLst>
                <a:gs pos="100000">
                  <a:srgbClr val="EAEAEA"/>
                </a:gs>
                <a:gs pos="0">
                  <a:srgbClr val="FFFFFF"/>
                </a:gs>
                <a:gs pos="58000">
                  <a:srgbClr val="FFFFFF"/>
                </a:gs>
                <a:gs pos="30000">
                  <a:srgbClr val="FFFFFF"/>
                </a:gs>
              </a:gsLst>
              <a:lin ang="18900000" scaled="1"/>
              <a:tileRect/>
            </a:gradFill>
            <a:ln w="9525">
              <a:solidFill>
                <a:srgbClr val="2B93C7"/>
              </a:solidFill>
            </a:ln>
            <a:effectLst>
              <a:innerShdw blurRad="63500" dist="127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막힌 원호 10"/>
            <p:cNvSpPr/>
            <p:nvPr/>
          </p:nvSpPr>
          <p:spPr>
            <a:xfrm>
              <a:off x="4081264" y="2188554"/>
              <a:ext cx="961537" cy="96153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1">
              <a:gsLst>
                <a:gs pos="0">
                  <a:srgbClr val="FFFFFF">
                    <a:alpha val="70000"/>
                  </a:srgbClr>
                </a:gs>
                <a:gs pos="52000">
                  <a:srgbClr val="FFFFFF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그룹 23"/>
          <p:cNvGrpSpPr/>
          <p:nvPr/>
        </p:nvGrpSpPr>
        <p:grpSpPr>
          <a:xfrm>
            <a:off x="5213744" y="858722"/>
            <a:ext cx="2911801" cy="2424645"/>
            <a:chOff x="5056156" y="2714277"/>
            <a:chExt cx="1147647" cy="1147645"/>
          </a:xfrm>
        </p:grpSpPr>
        <p:sp>
          <p:nvSpPr>
            <p:cNvPr id="13" name="타원 12"/>
            <p:cNvSpPr/>
            <p:nvPr/>
          </p:nvSpPr>
          <p:spPr>
            <a:xfrm flipH="1">
              <a:off x="5056156" y="2714277"/>
              <a:ext cx="1147647" cy="1147645"/>
            </a:xfrm>
            <a:prstGeom prst="ellipse">
              <a:avLst/>
            </a:prstGeom>
            <a:gradFill flip="none" rotWithShape="0">
              <a:gsLst>
                <a:gs pos="0">
                  <a:srgbClr val="A5D773"/>
                </a:gs>
                <a:gs pos="100000">
                  <a:srgbClr val="5E9436"/>
                </a:gs>
              </a:gsLst>
              <a:path path="circle">
                <a:fillToRect l="100000" b="100000"/>
              </a:path>
              <a:tileRect t="-100000" r="-100000"/>
            </a:gradFill>
            <a:ln w="9525">
              <a:solidFill>
                <a:srgbClr val="4A742A"/>
              </a:solidFill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" name="막힌 원호 13"/>
            <p:cNvSpPr/>
            <p:nvPr/>
          </p:nvSpPr>
          <p:spPr>
            <a:xfrm flipH="1" flipV="1">
              <a:off x="5061125" y="2719246"/>
              <a:ext cx="1137709" cy="113770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0">
              <a:gsLst>
                <a:gs pos="46000">
                  <a:srgbClr val="FFFFFF">
                    <a:alpha val="0"/>
                  </a:srgbClr>
                </a:gs>
                <a:gs pos="100000">
                  <a:srgbClr val="FFFFFF">
                    <a:alpha val="70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5" name="도넛 14"/>
            <p:cNvSpPr/>
            <p:nvPr/>
          </p:nvSpPr>
          <p:spPr>
            <a:xfrm>
              <a:off x="5102111" y="2760232"/>
              <a:ext cx="1055736" cy="1055734"/>
            </a:xfrm>
            <a:prstGeom prst="donut">
              <a:avLst>
                <a:gd name="adj" fmla="val 6567"/>
              </a:avLst>
            </a:prstGeom>
            <a:solidFill>
              <a:srgbClr val="FFFFFF">
                <a:alpha val="15000"/>
              </a:srgb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막힌 원호 15"/>
            <p:cNvSpPr/>
            <p:nvPr/>
          </p:nvSpPr>
          <p:spPr>
            <a:xfrm rot="10134846" flipH="1" flipV="1">
              <a:off x="5061125" y="2719246"/>
              <a:ext cx="1137709" cy="113770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1">
              <a:gsLst>
                <a:gs pos="46000">
                  <a:srgbClr val="FFFFFF"/>
                </a:gs>
                <a:gs pos="2083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7" name="타원 16"/>
            <p:cNvSpPr/>
            <p:nvPr/>
          </p:nvSpPr>
          <p:spPr>
            <a:xfrm>
              <a:off x="5167751" y="2825873"/>
              <a:ext cx="924457" cy="924453"/>
            </a:xfrm>
            <a:prstGeom prst="ellipse">
              <a:avLst/>
            </a:prstGeom>
            <a:gradFill flip="none" rotWithShape="1">
              <a:gsLst>
                <a:gs pos="100000">
                  <a:srgbClr val="EAEAEA"/>
                </a:gs>
                <a:gs pos="0">
                  <a:srgbClr val="FFFFFF"/>
                </a:gs>
                <a:gs pos="58000">
                  <a:srgbClr val="FFFFFF"/>
                </a:gs>
                <a:gs pos="30000">
                  <a:srgbClr val="FFFFFF"/>
                </a:gs>
              </a:gsLst>
              <a:lin ang="18900000" scaled="1"/>
              <a:tileRect/>
            </a:gradFill>
            <a:ln w="9525">
              <a:solidFill>
                <a:srgbClr val="4A742A"/>
              </a:solidFill>
            </a:ln>
            <a:effectLst>
              <a:innerShdw blurRad="63500" dist="127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8" name="막힌 원호 17"/>
            <p:cNvSpPr/>
            <p:nvPr/>
          </p:nvSpPr>
          <p:spPr>
            <a:xfrm>
              <a:off x="5149211" y="2807331"/>
              <a:ext cx="961537" cy="96153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1">
              <a:gsLst>
                <a:gs pos="0">
                  <a:srgbClr val="FFFFFF">
                    <a:alpha val="70000"/>
                  </a:srgbClr>
                </a:gs>
                <a:gs pos="52000">
                  <a:srgbClr val="FFFFFF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그룹 30"/>
          <p:cNvGrpSpPr/>
          <p:nvPr/>
        </p:nvGrpSpPr>
        <p:grpSpPr>
          <a:xfrm>
            <a:off x="3053297" y="2836943"/>
            <a:ext cx="2911801" cy="2424645"/>
            <a:chOff x="5056156" y="3966102"/>
            <a:chExt cx="1147647" cy="1147645"/>
          </a:xfrm>
        </p:grpSpPr>
        <p:sp>
          <p:nvSpPr>
            <p:cNvPr id="20" name="타원 19"/>
            <p:cNvSpPr/>
            <p:nvPr/>
          </p:nvSpPr>
          <p:spPr>
            <a:xfrm flipH="1">
              <a:off x="5056156" y="3966102"/>
              <a:ext cx="1147647" cy="1147645"/>
            </a:xfrm>
            <a:prstGeom prst="ellipse">
              <a:avLst/>
            </a:prstGeom>
            <a:gradFill flip="none" rotWithShape="0">
              <a:gsLst>
                <a:gs pos="0">
                  <a:srgbClr val="53D5BF"/>
                </a:gs>
                <a:gs pos="100000">
                  <a:srgbClr val="258B78"/>
                </a:gs>
              </a:gsLst>
              <a:path path="circle">
                <a:fillToRect l="100000" b="100000"/>
              </a:path>
              <a:tileRect t="-100000" r="-100000"/>
            </a:gradFill>
            <a:ln w="9525">
              <a:solidFill>
                <a:srgbClr val="258B78"/>
              </a:solidFill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1" name="막힌 원호 20"/>
            <p:cNvSpPr/>
            <p:nvPr/>
          </p:nvSpPr>
          <p:spPr>
            <a:xfrm flipH="1" flipV="1">
              <a:off x="5061125" y="3971071"/>
              <a:ext cx="1137709" cy="113770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0">
              <a:gsLst>
                <a:gs pos="46000">
                  <a:srgbClr val="FFFFFF">
                    <a:alpha val="0"/>
                  </a:srgbClr>
                </a:gs>
                <a:gs pos="100000">
                  <a:srgbClr val="FFFFFF">
                    <a:alpha val="70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도넛 21"/>
            <p:cNvSpPr/>
            <p:nvPr/>
          </p:nvSpPr>
          <p:spPr>
            <a:xfrm>
              <a:off x="5102111" y="4012057"/>
              <a:ext cx="1055736" cy="1055734"/>
            </a:xfrm>
            <a:prstGeom prst="donut">
              <a:avLst>
                <a:gd name="adj" fmla="val 6567"/>
              </a:avLst>
            </a:prstGeom>
            <a:solidFill>
              <a:srgbClr val="FFFFFF">
                <a:alpha val="15000"/>
              </a:srgb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막힌 원호 22"/>
            <p:cNvSpPr/>
            <p:nvPr/>
          </p:nvSpPr>
          <p:spPr>
            <a:xfrm rot="10134846" flipH="1" flipV="1">
              <a:off x="5061125" y="3971071"/>
              <a:ext cx="1137709" cy="113770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1">
              <a:gsLst>
                <a:gs pos="46000">
                  <a:srgbClr val="FFFFFF"/>
                </a:gs>
                <a:gs pos="2083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4" name="타원 23"/>
            <p:cNvSpPr/>
            <p:nvPr/>
          </p:nvSpPr>
          <p:spPr>
            <a:xfrm>
              <a:off x="5167751" y="4077698"/>
              <a:ext cx="924457" cy="924453"/>
            </a:xfrm>
            <a:prstGeom prst="ellipse">
              <a:avLst/>
            </a:prstGeom>
            <a:gradFill flip="none" rotWithShape="1">
              <a:gsLst>
                <a:gs pos="100000">
                  <a:srgbClr val="EAEAEA"/>
                </a:gs>
                <a:gs pos="0">
                  <a:srgbClr val="FFFFFF"/>
                </a:gs>
                <a:gs pos="58000">
                  <a:srgbClr val="FFFFFF"/>
                </a:gs>
                <a:gs pos="30000">
                  <a:srgbClr val="FFFFFF"/>
                </a:gs>
              </a:gsLst>
              <a:lin ang="18900000" scaled="1"/>
              <a:tileRect/>
            </a:gradFill>
            <a:ln w="9525">
              <a:solidFill>
                <a:srgbClr val="258B78"/>
              </a:solidFill>
            </a:ln>
            <a:effectLst>
              <a:innerShdw blurRad="63500" dist="127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5" name="막힌 원호 24"/>
            <p:cNvSpPr/>
            <p:nvPr/>
          </p:nvSpPr>
          <p:spPr>
            <a:xfrm>
              <a:off x="5149211" y="4059156"/>
              <a:ext cx="961537" cy="961537"/>
            </a:xfrm>
            <a:prstGeom prst="blockArc">
              <a:avLst>
                <a:gd name="adj1" fmla="val 18258436"/>
                <a:gd name="adj2" fmla="val 4865416"/>
                <a:gd name="adj3" fmla="val 1058"/>
              </a:avLst>
            </a:prstGeom>
            <a:gradFill flip="none" rotWithShape="1">
              <a:gsLst>
                <a:gs pos="0">
                  <a:srgbClr val="FFFFFF">
                    <a:alpha val="70000"/>
                  </a:srgbClr>
                </a:gs>
                <a:gs pos="52000">
                  <a:srgbClr val="FFFFFF">
                    <a:alpha val="0"/>
                  </a:srgbClr>
                </a:gs>
              </a:gsLst>
              <a:lin ang="108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6" name="Rectangle 71"/>
          <p:cNvSpPr txBox="1">
            <a:spLocks noChangeArrowheads="1"/>
          </p:cNvSpPr>
          <p:nvPr/>
        </p:nvSpPr>
        <p:spPr bwMode="auto">
          <a:xfrm>
            <a:off x="5449037" y="1412700"/>
            <a:ext cx="2466772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buClr>
                <a:srgbClr val="FF3300"/>
              </a:buClr>
              <a:defRPr/>
            </a:pP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 행복 실현 및 </a:t>
            </a:r>
            <a:endParaRPr lang="en-US" altLang="ko-KR" spc="-150" dirty="0" smtClean="0">
              <a:ln w="11430"/>
              <a:solidFill>
                <a:srgbClr val="19516D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  <a:buClr>
                <a:srgbClr val="FF3300"/>
              </a:buClr>
              <a:defRPr/>
            </a:pP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사회문제 해결 대안으로 인문학 기대 증가</a:t>
            </a:r>
          </a:p>
        </p:txBody>
      </p:sp>
      <p:sp>
        <p:nvSpPr>
          <p:cNvPr id="27" name="Rectangle 71"/>
          <p:cNvSpPr txBox="1">
            <a:spLocks noChangeArrowheads="1"/>
          </p:cNvSpPr>
          <p:nvPr/>
        </p:nvSpPr>
        <p:spPr bwMode="auto">
          <a:xfrm>
            <a:off x="3250129" y="3581907"/>
            <a:ext cx="252617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buClr>
                <a:srgbClr val="FF3300"/>
              </a:buClr>
              <a:defRPr/>
            </a:pP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위상 강화와 </a:t>
            </a:r>
            <a:endParaRPr lang="en-US" altLang="ko-KR" spc="-150" dirty="0" smtClean="0">
              <a:ln w="11430"/>
              <a:solidFill>
                <a:srgbClr val="19516D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  <a:buClr>
                <a:srgbClr val="FF3300"/>
              </a:buClr>
              <a:defRPr/>
            </a:pP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사회적 소통 필요</a:t>
            </a:r>
          </a:p>
        </p:txBody>
      </p:sp>
      <p:sp>
        <p:nvSpPr>
          <p:cNvPr id="28" name="Rectangle 71"/>
          <p:cNvSpPr txBox="1">
            <a:spLocks noChangeArrowheads="1"/>
          </p:cNvSpPr>
          <p:nvPr/>
        </p:nvSpPr>
        <p:spPr bwMode="auto">
          <a:xfrm>
            <a:off x="1079612" y="1268760"/>
            <a:ext cx="262866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buClr>
                <a:srgbClr val="FF3300"/>
              </a:buClr>
              <a:defRPr/>
            </a:pPr>
            <a:r>
              <a:rPr lang="en-US" altLang="ko-KR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 산업혁명 시대 </a:t>
            </a:r>
            <a:endParaRPr lang="en-US" altLang="ko-KR" spc="-150" dirty="0" smtClean="0">
              <a:ln w="11430"/>
              <a:solidFill>
                <a:srgbClr val="19516D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  <a:buClr>
                <a:srgbClr val="FF3300"/>
              </a:buClr>
              <a:defRPr/>
            </a:pP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지속 가능한 발전을 위해 인문소양을 갖춘</a:t>
            </a:r>
            <a:r>
              <a:rPr lang="en-US" altLang="ko-KR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창의인재 긴요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추진 배경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539552" y="5953475"/>
            <a:ext cx="8044935" cy="65503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1" name="직사각형 30"/>
          <p:cNvSpPr/>
          <p:nvPr/>
        </p:nvSpPr>
        <p:spPr bwMode="auto">
          <a:xfrm>
            <a:off x="859901" y="6096328"/>
            <a:ext cx="7456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기본법</a:t>
            </a:r>
            <a:r>
              <a:rPr lang="en-US" altLang="ko-KR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pc="-150" dirty="0" smtClean="0">
                <a:ln w="11430"/>
                <a:solidFill>
                  <a:srgbClr val="19516D"/>
                </a:solidFill>
                <a:latin typeface="+mn-ea"/>
              </a:rPr>
              <a:t>’</a:t>
            </a:r>
            <a:r>
              <a:rPr lang="en-US" altLang="ko-KR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16.8.4.) </a:t>
            </a:r>
            <a:r>
              <a:rPr lang="ko-KR" altLang="en-US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제정에 따른 총체적인 발전 방향 수립 필요</a:t>
            </a:r>
            <a:endParaRPr lang="en-US" altLang="ko-KR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 rot="10800000" flipV="1">
            <a:off x="3698156" y="5018062"/>
            <a:ext cx="1622080" cy="982314"/>
            <a:chOff x="3522933" y="2998606"/>
            <a:chExt cx="3416900" cy="770347"/>
          </a:xfrm>
        </p:grpSpPr>
        <p:pic>
          <p:nvPicPr>
            <p:cNvPr id="35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6932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84" y="224644"/>
            <a:ext cx="931685" cy="395966"/>
          </a:xfrm>
          <a:prstGeom prst="rect">
            <a:avLst/>
          </a:prstGeom>
          <a:ln>
            <a:noFill/>
          </a:ln>
          <a:extLst/>
        </p:spPr>
      </p:pic>
      <p:pic>
        <p:nvPicPr>
          <p:cNvPr id="11" name="Picture 3" descr="C:\Users\park\Desktop\캡처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87823" cy="447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park\Desktop\캡처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29589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park\Desktop\캡처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768" y="0"/>
            <a:ext cx="31972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60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40" y="3685716"/>
            <a:ext cx="1030139" cy="112766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정</a:t>
            </a:r>
            <a:r>
              <a:rPr lang="ko-KR" altLang="en-US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책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목표 및 비전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4572000" y="2638500"/>
            <a:ext cx="3998664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84" y="224644"/>
            <a:ext cx="931685" cy="395966"/>
          </a:xfrm>
          <a:prstGeom prst="rect">
            <a:avLst/>
          </a:prstGeom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44448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모서리가 둥근 직사각형 8"/>
          <p:cNvSpPr/>
          <p:nvPr/>
        </p:nvSpPr>
        <p:spPr bwMode="auto">
          <a:xfrm>
            <a:off x="396748" y="4080816"/>
            <a:ext cx="2650320" cy="93996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00" dirty="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 bwMode="auto">
          <a:xfrm>
            <a:off x="421903" y="3932805"/>
            <a:ext cx="2600325" cy="974725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 dirty="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pic>
        <p:nvPicPr>
          <p:cNvPr id="53255" name="Picture 2" descr="C:\Users\Administrator\Desktop\미래부가치평가\그림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4" y="4013768"/>
            <a:ext cx="20637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자유형 37"/>
          <p:cNvSpPr/>
          <p:nvPr/>
        </p:nvSpPr>
        <p:spPr bwMode="auto">
          <a:xfrm>
            <a:off x="3019053" y="3943918"/>
            <a:ext cx="33337" cy="176212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9" name="자유형 38"/>
          <p:cNvSpPr/>
          <p:nvPr/>
        </p:nvSpPr>
        <p:spPr bwMode="auto">
          <a:xfrm flipH="1">
            <a:off x="396503" y="3943918"/>
            <a:ext cx="31750" cy="176212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8" name="제목 114"/>
          <p:cNvSpPr txBox="1">
            <a:spLocks/>
          </p:cNvSpPr>
          <p:nvPr/>
        </p:nvSpPr>
        <p:spPr bwMode="auto">
          <a:xfrm>
            <a:off x="423724" y="4003029"/>
            <a:ext cx="2588915" cy="83172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b="1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생애주기별</a:t>
            </a:r>
            <a:r>
              <a:rPr lang="ko-KR" altLang="en-US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체계적 </a:t>
            </a:r>
            <a:r>
              <a:rPr lang="en-US" altLang="ko-KR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cs typeface="Arial" pitchFamily="34" charset="0"/>
              </a:rPr>
              <a:t> </a:t>
            </a: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cs typeface="Arial" pitchFamily="34" charset="0"/>
              </a:rPr>
              <a:t>· </a:t>
            </a:r>
            <a:r>
              <a:rPr lang="ko-KR" altLang="en-US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연속적 인문교육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65" name="직사각형 64"/>
          <p:cNvSpPr/>
          <p:nvPr/>
        </p:nvSpPr>
        <p:spPr bwMode="auto">
          <a:xfrm>
            <a:off x="421353" y="3940798"/>
            <a:ext cx="2628406" cy="52050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sp>
        <p:nvSpPr>
          <p:cNvPr id="34" name="모서리가 둥근 직사각형 8"/>
          <p:cNvSpPr/>
          <p:nvPr/>
        </p:nvSpPr>
        <p:spPr bwMode="auto">
          <a:xfrm>
            <a:off x="3202771" y="4019816"/>
            <a:ext cx="2693205" cy="100096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0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 bwMode="auto">
          <a:xfrm>
            <a:off x="3223683" y="3901055"/>
            <a:ext cx="2645305" cy="1006475"/>
          </a:xfrm>
          <a:prstGeom prst="roundRect">
            <a:avLst>
              <a:gd name="adj" fmla="val 0"/>
            </a:avLst>
          </a:prstGeom>
          <a:solidFill>
            <a:srgbClr val="1B7B46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pic>
        <p:nvPicPr>
          <p:cNvPr id="53267" name="Picture 2" descr="C:\Users\Administrator\Desktop\미래부가치평가\그림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75" y="3978843"/>
            <a:ext cx="206851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자유형 41"/>
          <p:cNvSpPr/>
          <p:nvPr/>
        </p:nvSpPr>
        <p:spPr bwMode="auto">
          <a:xfrm>
            <a:off x="5835650" y="3908993"/>
            <a:ext cx="33338" cy="17938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6" name="직사각형 65"/>
          <p:cNvSpPr/>
          <p:nvPr/>
        </p:nvSpPr>
        <p:spPr bwMode="auto">
          <a:xfrm>
            <a:off x="3220163" y="3908278"/>
            <a:ext cx="2628406" cy="52050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sp>
        <p:nvSpPr>
          <p:cNvPr id="49" name="제목 114"/>
          <p:cNvSpPr txBox="1">
            <a:spLocks/>
          </p:cNvSpPr>
          <p:nvPr/>
        </p:nvSpPr>
        <p:spPr bwMode="auto">
          <a:xfrm>
            <a:off x="3007077" y="3970508"/>
            <a:ext cx="3086895" cy="86424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전문인력 양성 및 연구 다양화 등 지원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5" name="모서리가 둥근 직사각형 8"/>
          <p:cNvSpPr/>
          <p:nvPr/>
        </p:nvSpPr>
        <p:spPr bwMode="auto">
          <a:xfrm>
            <a:off x="6042758" y="4018682"/>
            <a:ext cx="2665838" cy="10021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300" dirty="0">
                <a:solidFill>
                  <a:srgbClr val="FFFFFF"/>
                </a:solidFill>
                <a:latin typeface="나눔고딕 ExtraBold"/>
                <a:ea typeface="굴림" pitchFamily="50" charset="-127"/>
              </a:rPr>
              <a:t>`</a:t>
            </a:r>
            <a:endParaRPr lang="ko-KR" altLang="en-US" sz="1300" dirty="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071748" y="3897880"/>
            <a:ext cx="2616200" cy="1009650"/>
          </a:xfrm>
          <a:prstGeom prst="roundRect">
            <a:avLst>
              <a:gd name="adj" fmla="val 0"/>
            </a:avLst>
          </a:prstGeom>
          <a:solidFill>
            <a:srgbClr val="A53D13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pic>
        <p:nvPicPr>
          <p:cNvPr id="53278" name="Picture 2" descr="C:\Users\Administrator\Desktop\미래부가치평가\그림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973" y="3977255"/>
            <a:ext cx="20764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자유형 45"/>
          <p:cNvSpPr/>
          <p:nvPr/>
        </p:nvSpPr>
        <p:spPr bwMode="auto">
          <a:xfrm>
            <a:off x="8684773" y="3908993"/>
            <a:ext cx="33338" cy="177800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7" name="자유형 46"/>
          <p:cNvSpPr/>
          <p:nvPr/>
        </p:nvSpPr>
        <p:spPr bwMode="auto">
          <a:xfrm flipH="1">
            <a:off x="6046348" y="3908993"/>
            <a:ext cx="31750" cy="177800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제목 114"/>
          <p:cNvSpPr txBox="1">
            <a:spLocks/>
          </p:cNvSpPr>
          <p:nvPr/>
        </p:nvSpPr>
        <p:spPr bwMode="auto">
          <a:xfrm>
            <a:off x="6073954" y="3970508"/>
            <a:ext cx="2604072" cy="86424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연구성과의 확산을 통한 인문학 대중화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67" name="직사각형 66"/>
          <p:cNvSpPr/>
          <p:nvPr/>
        </p:nvSpPr>
        <p:spPr bwMode="auto">
          <a:xfrm>
            <a:off x="6080472" y="3908278"/>
            <a:ext cx="2628406" cy="52050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grpSp>
        <p:nvGrpSpPr>
          <p:cNvPr id="53286" name="그룹 101"/>
          <p:cNvGrpSpPr>
            <a:grpSpLocks/>
          </p:cNvGrpSpPr>
          <p:nvPr/>
        </p:nvGrpSpPr>
        <p:grpSpPr bwMode="auto">
          <a:xfrm>
            <a:off x="263525" y="1001896"/>
            <a:ext cx="8828088" cy="2028144"/>
            <a:chOff x="263525" y="792356"/>
            <a:chExt cx="8828088" cy="1845312"/>
          </a:xfrm>
        </p:grpSpPr>
        <p:grpSp>
          <p:nvGrpSpPr>
            <p:cNvPr id="53308" name="그룹 64"/>
            <p:cNvGrpSpPr>
              <a:grpSpLocks/>
            </p:cNvGrpSpPr>
            <p:nvPr/>
          </p:nvGrpSpPr>
          <p:grpSpPr bwMode="auto">
            <a:xfrm>
              <a:off x="263525" y="1552277"/>
              <a:ext cx="8828088" cy="1085391"/>
              <a:chOff x="-30854" y="336688"/>
              <a:chExt cx="4142599" cy="862660"/>
            </a:xfrm>
          </p:grpSpPr>
          <p:sp>
            <p:nvSpPr>
              <p:cNvPr id="88" name="직사각형 87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wrap="none" anchor="ctr"/>
              <a:lstStyle/>
              <a:p>
                <a:pPr latinLnBrk="0">
                  <a:defRPr/>
                </a:pPr>
                <a:endParaRPr lang="ko-KR" altLang="en-US">
                  <a:solidFill>
                    <a:srgbClr val="FFFF00"/>
                  </a:solidFill>
                  <a:latin typeface="나눔고딕 ExtraBold"/>
                </a:endParaRPr>
              </a:p>
            </p:txBody>
          </p:sp>
          <p:cxnSp>
            <p:nvCxnSpPr>
              <p:cNvPr id="91" name="직선 연결선 90"/>
              <p:cNvCxnSpPr/>
              <p:nvPr/>
            </p:nvCxnSpPr>
            <p:spPr bwMode="auto">
              <a:xfrm flipH="1">
                <a:off x="-30854" y="1199348"/>
                <a:ext cx="3935812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288" name="그룹 116"/>
            <p:cNvGrpSpPr>
              <a:grpSpLocks/>
            </p:cNvGrpSpPr>
            <p:nvPr/>
          </p:nvGrpSpPr>
          <p:grpSpPr bwMode="auto">
            <a:xfrm>
              <a:off x="392113" y="792356"/>
              <a:ext cx="8388350" cy="605751"/>
              <a:chOff x="391377" y="937705"/>
              <a:chExt cx="8389135" cy="607109"/>
            </a:xfrm>
          </p:grpSpPr>
          <p:grpSp>
            <p:nvGrpSpPr>
              <p:cNvPr id="53294" name="그룹 22"/>
              <p:cNvGrpSpPr>
                <a:grpSpLocks/>
              </p:cNvGrpSpPr>
              <p:nvPr/>
            </p:nvGrpSpPr>
            <p:grpSpPr bwMode="auto">
              <a:xfrm>
                <a:off x="1905987" y="937705"/>
                <a:ext cx="6874525" cy="586872"/>
                <a:chOff x="332493" y="1119096"/>
                <a:chExt cx="8741788" cy="651522"/>
              </a:xfrm>
            </p:grpSpPr>
            <p:grpSp>
              <p:nvGrpSpPr>
                <p:cNvPr id="53300" name="그룹 64"/>
                <p:cNvGrpSpPr>
                  <a:grpSpLocks/>
                </p:cNvGrpSpPr>
                <p:nvPr/>
              </p:nvGrpSpPr>
              <p:grpSpPr bwMode="auto">
                <a:xfrm>
                  <a:off x="332493" y="1119096"/>
                  <a:ext cx="8741788" cy="651522"/>
                  <a:chOff x="9525" y="336687"/>
                  <a:chExt cx="4102220" cy="706280"/>
                </a:xfrm>
              </p:grpSpPr>
              <p:sp>
                <p:nvSpPr>
                  <p:cNvPr id="94" name="직사각형 93"/>
                  <p:cNvSpPr/>
                  <p:nvPr/>
                </p:nvSpPr>
                <p:spPr bwMode="auto">
                  <a:xfrm>
                    <a:off x="12828" y="336687"/>
                    <a:ext cx="4098917" cy="674609"/>
                  </a:xfrm>
                  <a:prstGeom prst="rect">
                    <a:avLst/>
                  </a:prstGeom>
                  <a:gradFill rotWithShape="1">
                    <a:gsLst>
                      <a:gs pos="833">
                        <a:srgbClr val="FFFFFF">
                          <a:alpha val="0"/>
                        </a:srgbClr>
                      </a:gs>
                      <a:gs pos="69550">
                        <a:srgbClr val="FFFFFF"/>
                      </a:gs>
                      <a:gs pos="25000">
                        <a:schemeClr val="bg1"/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21594000" scaled="0"/>
                  </a:gradFill>
                  <a:ln>
                    <a:noFill/>
                    <a:headEnd type="none" w="med" len="med"/>
                    <a:tailEnd type="none" w="med" len="med"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0"/>
                    </a:lightRig>
                  </a:scene3d>
                  <a:sp3d>
                    <a:bevelT w="0" h="0"/>
                  </a:sp3d>
                </p:spPr>
                <p:txBody>
                  <a:bodyPr wrap="none" anchor="ctr"/>
                  <a:lstStyle/>
                  <a:p>
                    <a:pPr latinLnBrk="0">
                      <a:defRPr/>
                    </a:pPr>
                    <a:endParaRPr lang="ko-KR" altLang="en-US">
                      <a:solidFill>
                        <a:srgbClr val="FFFF00"/>
                      </a:solidFill>
                      <a:latin typeface="나눔고딕 ExtraBold"/>
                    </a:endParaRPr>
                  </a:p>
                </p:txBody>
              </p:sp>
              <p:grpSp>
                <p:nvGrpSpPr>
                  <p:cNvPr id="53305" name="그룹 69"/>
                  <p:cNvGrpSpPr>
                    <a:grpSpLocks/>
                  </p:cNvGrpSpPr>
                  <p:nvPr/>
                </p:nvGrpSpPr>
                <p:grpSpPr bwMode="auto">
                  <a:xfrm>
                    <a:off x="9525" y="407244"/>
                    <a:ext cx="3935812" cy="635723"/>
                    <a:chOff x="130761" y="407244"/>
                    <a:chExt cx="3814576" cy="635723"/>
                  </a:xfrm>
                </p:grpSpPr>
                <p:cxnSp>
                  <p:nvCxnSpPr>
                    <p:cNvPr id="96" name="직선 연결선 95"/>
                    <p:cNvCxnSpPr/>
                    <p:nvPr/>
                  </p:nvCxnSpPr>
                  <p:spPr bwMode="auto">
                    <a:xfrm flipH="1">
                      <a:off x="130761" y="407244"/>
                      <a:ext cx="3814576" cy="0"/>
                    </a:xfrm>
                    <a:prstGeom prst="line">
                      <a:avLst/>
                    </a:prstGeom>
                    <a:solidFill>
                      <a:srgbClr val="0066FF"/>
                    </a:solidFill>
                    <a:ln w="9525" cap="flat" cmpd="sng" algn="ctr">
                      <a:gradFill>
                        <a:gsLst>
                          <a:gs pos="0">
                            <a:srgbClr val="0070C0">
                              <a:alpha val="0"/>
                            </a:srgbClr>
                          </a:gs>
                          <a:gs pos="21000">
                            <a:srgbClr val="0070C0"/>
                          </a:gs>
                          <a:gs pos="79000">
                            <a:srgbClr val="0070C0"/>
                          </a:gs>
                          <a:gs pos="100000">
                            <a:srgbClr val="FFFFFF">
                              <a:lumMod val="85000"/>
                              <a:alpha val="0"/>
                            </a:srgbClr>
                          </a:gs>
                        </a:gsLst>
                        <a:lin ang="10800000" scaled="0"/>
                      </a:gra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" name="직선 연결선 96"/>
                    <p:cNvCxnSpPr/>
                    <p:nvPr/>
                  </p:nvCxnSpPr>
                  <p:spPr bwMode="auto">
                    <a:xfrm flipH="1">
                      <a:off x="130761" y="1042967"/>
                      <a:ext cx="3814576" cy="0"/>
                    </a:xfrm>
                    <a:prstGeom prst="line">
                      <a:avLst/>
                    </a:prstGeom>
                    <a:solidFill>
                      <a:srgbClr val="0066FF"/>
                    </a:solidFill>
                    <a:ln w="9525" cap="flat" cmpd="sng" algn="ctr">
                      <a:gradFill>
                        <a:gsLst>
                          <a:gs pos="0">
                            <a:srgbClr val="0070C0">
                              <a:alpha val="0"/>
                            </a:srgbClr>
                          </a:gs>
                          <a:gs pos="21000">
                            <a:srgbClr val="0070C0"/>
                          </a:gs>
                          <a:gs pos="79000">
                            <a:srgbClr val="0070C0"/>
                          </a:gs>
                          <a:gs pos="100000">
                            <a:srgbClr val="FFFFFF">
                              <a:lumMod val="85000"/>
                              <a:alpha val="0"/>
                            </a:srgbClr>
                          </a:gs>
                        </a:gsLst>
                        <a:lin ang="10800000" scaled="0"/>
                      </a:gra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sp>
              <p:nvSpPr>
                <p:cNvPr id="93" name="직사각형 92"/>
                <p:cNvSpPr/>
                <p:nvPr/>
              </p:nvSpPr>
              <p:spPr>
                <a:xfrm>
                  <a:off x="398838" y="1257595"/>
                  <a:ext cx="8536831" cy="451783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defTabSz="1330325" eaLnBrk="0" latinLnBrk="0" hangingPunct="0">
                    <a:spcAft>
                      <a:spcPts val="600"/>
                    </a:spcAft>
                    <a:buSzPct val="100000"/>
                    <a:defRPr/>
                  </a:pPr>
                  <a:r>
                    <a:rPr lang="ko-KR" altLang="en-US" sz="2300" b="1" kern="0" dirty="0" smtClean="0">
                      <a:gradFill>
                        <a:gsLst>
                          <a:gs pos="100000">
                            <a:srgbClr val="0070C0"/>
                          </a:gs>
                          <a:gs pos="0">
                            <a:srgbClr val="1F497D">
                              <a:lumMod val="75000"/>
                            </a:srgbClr>
                          </a:gs>
                        </a:gsLst>
                        <a:lin ang="5400000" scaled="0"/>
                      </a:gradFill>
                      <a:latin typeface="HY견고딕" panose="02030600000101010101" pitchFamily="18" charset="-127"/>
                      <a:ea typeface="HY견고딕" panose="02030600000101010101" pitchFamily="18" charset="-127"/>
                      <a:cs typeface="Arial" panose="020B0604020202020204" pitchFamily="34" charset="0"/>
                    </a:rPr>
                    <a:t>국민의 정서와 지혜를 풍요롭게 하여 삶의 질 향상</a:t>
                  </a:r>
                  <a:endParaRPr lang="ko-KR" altLang="en-US" sz="2300" b="1" kern="0" dirty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HY견고딕" panose="02030600000101010101" pitchFamily="18" charset="-127"/>
                    <a:ea typeface="HY견고딕" panose="02030600000101010101" pitchFamily="18" charset="-127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3295" name="그룹 106"/>
              <p:cNvGrpSpPr>
                <a:grpSpLocks/>
              </p:cNvGrpSpPr>
              <p:nvPr/>
            </p:nvGrpSpPr>
            <p:grpSpPr bwMode="auto">
              <a:xfrm>
                <a:off x="391377" y="980129"/>
                <a:ext cx="1410934" cy="564685"/>
                <a:chOff x="403248" y="3579090"/>
                <a:chExt cx="1220178" cy="773166"/>
              </a:xfrm>
            </p:grpSpPr>
            <p:grpSp>
              <p:nvGrpSpPr>
                <p:cNvPr id="53296" name="그룹 79"/>
                <p:cNvGrpSpPr>
                  <a:grpSpLocks/>
                </p:cNvGrpSpPr>
                <p:nvPr/>
              </p:nvGrpSpPr>
              <p:grpSpPr bwMode="auto">
                <a:xfrm>
                  <a:off x="421097" y="3579090"/>
                  <a:ext cx="1191765" cy="773166"/>
                  <a:chOff x="624907" y="3629330"/>
                  <a:chExt cx="1191765" cy="773166"/>
                </a:xfrm>
              </p:grpSpPr>
              <p:sp>
                <p:nvSpPr>
                  <p:cNvPr id="110" name="모서리가 둥근 직사각형 109"/>
                  <p:cNvSpPr/>
                  <p:nvPr/>
                </p:nvSpPr>
                <p:spPr>
                  <a:xfrm>
                    <a:off x="624907" y="3671102"/>
                    <a:ext cx="1191765" cy="731394"/>
                  </a:xfrm>
                  <a:prstGeom prst="roundRect">
                    <a:avLst>
                      <a:gd name="adj" fmla="val 6055"/>
                    </a:avLst>
                  </a:prstGeom>
                  <a:gradFill flip="none" rotWithShape="1">
                    <a:gsLst>
                      <a:gs pos="0">
                        <a:srgbClr val="26769A"/>
                      </a:gs>
                      <a:gs pos="100000">
                        <a:srgbClr val="3684B4"/>
                      </a:gs>
                    </a:gsLst>
                    <a:lin ang="5400000" scaled="1"/>
                    <a:tileRect/>
                  </a:gradFill>
                  <a:ln w="9525" cap="rnd">
                    <a:noFill/>
                    <a:tailEnd type="none"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>
                      <a:solidFill>
                        <a:srgbClr val="FFFFFF"/>
                      </a:solidFill>
                      <a:latin typeface="나눔고딕 ExtraBold"/>
                      <a:ea typeface="굴림" pitchFamily="50" charset="-127"/>
                    </a:endParaRPr>
                  </a:p>
                </p:txBody>
              </p:sp>
              <p:sp>
                <p:nvSpPr>
                  <p:cNvPr id="111" name="자유형 110"/>
                  <p:cNvSpPr/>
                  <p:nvPr/>
                </p:nvSpPr>
                <p:spPr>
                  <a:xfrm>
                    <a:off x="630399" y="3629330"/>
                    <a:ext cx="1179408" cy="416240"/>
                  </a:xfrm>
                  <a:custGeom>
                    <a:avLst/>
                    <a:gdLst>
                      <a:gd name="connsiteX0" fmla="*/ 21265 w 1307804"/>
                      <a:gd name="connsiteY0" fmla="*/ 616688 h 616688"/>
                      <a:gd name="connsiteX1" fmla="*/ 0 w 1307804"/>
                      <a:gd name="connsiteY1" fmla="*/ 223283 h 616688"/>
                      <a:gd name="connsiteX2" fmla="*/ 191386 w 1307804"/>
                      <a:gd name="connsiteY2" fmla="*/ 0 h 616688"/>
                      <a:gd name="connsiteX3" fmla="*/ 1084521 w 1307804"/>
                      <a:gd name="connsiteY3" fmla="*/ 0 h 616688"/>
                      <a:gd name="connsiteX4" fmla="*/ 1297172 w 1307804"/>
                      <a:gd name="connsiteY4" fmla="*/ 191386 h 616688"/>
                      <a:gd name="connsiteX5" fmla="*/ 1307804 w 1307804"/>
                      <a:gd name="connsiteY5" fmla="*/ 606055 h 616688"/>
                      <a:gd name="connsiteX6" fmla="*/ 21265 w 1307804"/>
                      <a:gd name="connsiteY6" fmla="*/ 616688 h 616688"/>
                      <a:gd name="connsiteX0" fmla="*/ 21265 w 1307804"/>
                      <a:gd name="connsiteY0" fmla="*/ 616688 h 895243"/>
                      <a:gd name="connsiteX1" fmla="*/ 0 w 1307804"/>
                      <a:gd name="connsiteY1" fmla="*/ 223283 h 895243"/>
                      <a:gd name="connsiteX2" fmla="*/ 191386 w 1307804"/>
                      <a:gd name="connsiteY2" fmla="*/ 0 h 895243"/>
                      <a:gd name="connsiteX3" fmla="*/ 1084521 w 1307804"/>
                      <a:gd name="connsiteY3" fmla="*/ 0 h 895243"/>
                      <a:gd name="connsiteX4" fmla="*/ 1297172 w 1307804"/>
                      <a:gd name="connsiteY4" fmla="*/ 191386 h 895243"/>
                      <a:gd name="connsiteX5" fmla="*/ 1307804 w 1307804"/>
                      <a:gd name="connsiteY5" fmla="*/ 606055 h 895243"/>
                      <a:gd name="connsiteX6" fmla="*/ 21265 w 1307804"/>
                      <a:gd name="connsiteY6" fmla="*/ 616688 h 895243"/>
                      <a:gd name="connsiteX0" fmla="*/ 21265 w 1307804"/>
                      <a:gd name="connsiteY0" fmla="*/ 616688 h 895243"/>
                      <a:gd name="connsiteX1" fmla="*/ 0 w 1307804"/>
                      <a:gd name="connsiteY1" fmla="*/ 223283 h 895243"/>
                      <a:gd name="connsiteX2" fmla="*/ 191386 w 1307804"/>
                      <a:gd name="connsiteY2" fmla="*/ 0 h 895243"/>
                      <a:gd name="connsiteX3" fmla="*/ 1084521 w 1307804"/>
                      <a:gd name="connsiteY3" fmla="*/ 0 h 895243"/>
                      <a:gd name="connsiteX4" fmla="*/ 1297172 w 1307804"/>
                      <a:gd name="connsiteY4" fmla="*/ 191386 h 895243"/>
                      <a:gd name="connsiteX5" fmla="*/ 1307804 w 1307804"/>
                      <a:gd name="connsiteY5" fmla="*/ 606055 h 895243"/>
                      <a:gd name="connsiteX6" fmla="*/ 21265 w 1307804"/>
                      <a:gd name="connsiteY6" fmla="*/ 616688 h 895243"/>
                      <a:gd name="connsiteX0" fmla="*/ 21265 w 1307804"/>
                      <a:gd name="connsiteY0" fmla="*/ 616688 h 895243"/>
                      <a:gd name="connsiteX1" fmla="*/ 0 w 1307804"/>
                      <a:gd name="connsiteY1" fmla="*/ 223283 h 895243"/>
                      <a:gd name="connsiteX2" fmla="*/ 191386 w 1307804"/>
                      <a:gd name="connsiteY2" fmla="*/ 0 h 895243"/>
                      <a:gd name="connsiteX3" fmla="*/ 1084521 w 1307804"/>
                      <a:gd name="connsiteY3" fmla="*/ 0 h 895243"/>
                      <a:gd name="connsiteX4" fmla="*/ 1297172 w 1307804"/>
                      <a:gd name="connsiteY4" fmla="*/ 191386 h 895243"/>
                      <a:gd name="connsiteX5" fmla="*/ 1307804 w 1307804"/>
                      <a:gd name="connsiteY5" fmla="*/ 606055 h 895243"/>
                      <a:gd name="connsiteX6" fmla="*/ 21265 w 1307804"/>
                      <a:gd name="connsiteY6" fmla="*/ 616688 h 895243"/>
                      <a:gd name="connsiteX0" fmla="*/ 21265 w 1307804"/>
                      <a:gd name="connsiteY0" fmla="*/ 616688 h 895243"/>
                      <a:gd name="connsiteX1" fmla="*/ 0 w 1307804"/>
                      <a:gd name="connsiteY1" fmla="*/ 223283 h 895243"/>
                      <a:gd name="connsiteX2" fmla="*/ 191386 w 1307804"/>
                      <a:gd name="connsiteY2" fmla="*/ 0 h 895243"/>
                      <a:gd name="connsiteX3" fmla="*/ 1084521 w 1307804"/>
                      <a:gd name="connsiteY3" fmla="*/ 0 h 895243"/>
                      <a:gd name="connsiteX4" fmla="*/ 1297172 w 1307804"/>
                      <a:gd name="connsiteY4" fmla="*/ 191386 h 895243"/>
                      <a:gd name="connsiteX5" fmla="*/ 1307804 w 1307804"/>
                      <a:gd name="connsiteY5" fmla="*/ 606055 h 895243"/>
                      <a:gd name="connsiteX6" fmla="*/ 21265 w 1307804"/>
                      <a:gd name="connsiteY6" fmla="*/ 616688 h 895243"/>
                      <a:gd name="connsiteX0" fmla="*/ 21265 w 1307804"/>
                      <a:gd name="connsiteY0" fmla="*/ 616688 h 891590"/>
                      <a:gd name="connsiteX1" fmla="*/ 0 w 1307804"/>
                      <a:gd name="connsiteY1" fmla="*/ 223283 h 891590"/>
                      <a:gd name="connsiteX2" fmla="*/ 191386 w 1307804"/>
                      <a:gd name="connsiteY2" fmla="*/ 0 h 891590"/>
                      <a:gd name="connsiteX3" fmla="*/ 1084521 w 1307804"/>
                      <a:gd name="connsiteY3" fmla="*/ 0 h 891590"/>
                      <a:gd name="connsiteX4" fmla="*/ 1297172 w 1307804"/>
                      <a:gd name="connsiteY4" fmla="*/ 191386 h 891590"/>
                      <a:gd name="connsiteX5" fmla="*/ 1307804 w 1307804"/>
                      <a:gd name="connsiteY5" fmla="*/ 606055 h 891590"/>
                      <a:gd name="connsiteX6" fmla="*/ 21265 w 1307804"/>
                      <a:gd name="connsiteY6" fmla="*/ 616688 h 891590"/>
                      <a:gd name="connsiteX0" fmla="*/ 21265 w 1307804"/>
                      <a:gd name="connsiteY0" fmla="*/ 616688 h 891590"/>
                      <a:gd name="connsiteX1" fmla="*/ 0 w 1307804"/>
                      <a:gd name="connsiteY1" fmla="*/ 223283 h 891590"/>
                      <a:gd name="connsiteX2" fmla="*/ 191386 w 1307804"/>
                      <a:gd name="connsiteY2" fmla="*/ 0 h 891590"/>
                      <a:gd name="connsiteX3" fmla="*/ 1084521 w 1307804"/>
                      <a:gd name="connsiteY3" fmla="*/ 0 h 891590"/>
                      <a:gd name="connsiteX4" fmla="*/ 1297172 w 1307804"/>
                      <a:gd name="connsiteY4" fmla="*/ 191386 h 891590"/>
                      <a:gd name="connsiteX5" fmla="*/ 1307804 w 1307804"/>
                      <a:gd name="connsiteY5" fmla="*/ 606055 h 891590"/>
                      <a:gd name="connsiteX6" fmla="*/ 21265 w 1307804"/>
                      <a:gd name="connsiteY6" fmla="*/ 616688 h 891590"/>
                      <a:gd name="connsiteX0" fmla="*/ 21265 w 1307804"/>
                      <a:gd name="connsiteY0" fmla="*/ 616688 h 891590"/>
                      <a:gd name="connsiteX1" fmla="*/ 0 w 1307804"/>
                      <a:gd name="connsiteY1" fmla="*/ 223283 h 891590"/>
                      <a:gd name="connsiteX2" fmla="*/ 191386 w 1307804"/>
                      <a:gd name="connsiteY2" fmla="*/ 0 h 891590"/>
                      <a:gd name="connsiteX3" fmla="*/ 1084521 w 1307804"/>
                      <a:gd name="connsiteY3" fmla="*/ 0 h 891590"/>
                      <a:gd name="connsiteX4" fmla="*/ 1297172 w 1307804"/>
                      <a:gd name="connsiteY4" fmla="*/ 191386 h 891590"/>
                      <a:gd name="connsiteX5" fmla="*/ 1307804 w 1307804"/>
                      <a:gd name="connsiteY5" fmla="*/ 606055 h 891590"/>
                      <a:gd name="connsiteX6" fmla="*/ 21265 w 1307804"/>
                      <a:gd name="connsiteY6" fmla="*/ 616688 h 891590"/>
                      <a:gd name="connsiteX0" fmla="*/ 21265 w 1307804"/>
                      <a:gd name="connsiteY0" fmla="*/ 616688 h 891590"/>
                      <a:gd name="connsiteX1" fmla="*/ 0 w 1307804"/>
                      <a:gd name="connsiteY1" fmla="*/ 223283 h 891590"/>
                      <a:gd name="connsiteX2" fmla="*/ 191386 w 1307804"/>
                      <a:gd name="connsiteY2" fmla="*/ 0 h 891590"/>
                      <a:gd name="connsiteX3" fmla="*/ 1084521 w 1307804"/>
                      <a:gd name="connsiteY3" fmla="*/ 0 h 891590"/>
                      <a:gd name="connsiteX4" fmla="*/ 1297172 w 1307804"/>
                      <a:gd name="connsiteY4" fmla="*/ 191386 h 891590"/>
                      <a:gd name="connsiteX5" fmla="*/ 1307804 w 1307804"/>
                      <a:gd name="connsiteY5" fmla="*/ 606055 h 891590"/>
                      <a:gd name="connsiteX6" fmla="*/ 21265 w 1307804"/>
                      <a:gd name="connsiteY6" fmla="*/ 616688 h 891590"/>
                      <a:gd name="connsiteX0" fmla="*/ 21265 w 1307804"/>
                      <a:gd name="connsiteY0" fmla="*/ 616688 h 891590"/>
                      <a:gd name="connsiteX1" fmla="*/ 0 w 1307804"/>
                      <a:gd name="connsiteY1" fmla="*/ 223283 h 891590"/>
                      <a:gd name="connsiteX2" fmla="*/ 191386 w 1307804"/>
                      <a:gd name="connsiteY2" fmla="*/ 0 h 891590"/>
                      <a:gd name="connsiteX3" fmla="*/ 1084521 w 1307804"/>
                      <a:gd name="connsiteY3" fmla="*/ 0 h 891590"/>
                      <a:gd name="connsiteX4" fmla="*/ 1297172 w 1307804"/>
                      <a:gd name="connsiteY4" fmla="*/ 191386 h 891590"/>
                      <a:gd name="connsiteX5" fmla="*/ 1307804 w 1307804"/>
                      <a:gd name="connsiteY5" fmla="*/ 606055 h 891590"/>
                      <a:gd name="connsiteX6" fmla="*/ 21265 w 1307804"/>
                      <a:gd name="connsiteY6" fmla="*/ 616688 h 891590"/>
                      <a:gd name="connsiteX0" fmla="*/ 1786 w 1288325"/>
                      <a:gd name="connsiteY0" fmla="*/ 616688 h 811730"/>
                      <a:gd name="connsiteX1" fmla="*/ 4391 w 1288325"/>
                      <a:gd name="connsiteY1" fmla="*/ 467058 h 811730"/>
                      <a:gd name="connsiteX2" fmla="*/ 171907 w 1288325"/>
                      <a:gd name="connsiteY2" fmla="*/ 0 h 811730"/>
                      <a:gd name="connsiteX3" fmla="*/ 1065042 w 1288325"/>
                      <a:gd name="connsiteY3" fmla="*/ 0 h 811730"/>
                      <a:gd name="connsiteX4" fmla="*/ 1277693 w 1288325"/>
                      <a:gd name="connsiteY4" fmla="*/ 191386 h 811730"/>
                      <a:gd name="connsiteX5" fmla="*/ 1288325 w 1288325"/>
                      <a:gd name="connsiteY5" fmla="*/ 606055 h 811730"/>
                      <a:gd name="connsiteX6" fmla="*/ 1786 w 1288325"/>
                      <a:gd name="connsiteY6" fmla="*/ 616688 h 811730"/>
                      <a:gd name="connsiteX0" fmla="*/ 1786 w 1288325"/>
                      <a:gd name="connsiteY0" fmla="*/ 616688 h 811730"/>
                      <a:gd name="connsiteX1" fmla="*/ 4391 w 1288325"/>
                      <a:gd name="connsiteY1" fmla="*/ 467058 h 811730"/>
                      <a:gd name="connsiteX2" fmla="*/ 183842 w 1288325"/>
                      <a:gd name="connsiteY2" fmla="*/ 461433 h 811730"/>
                      <a:gd name="connsiteX3" fmla="*/ 1065042 w 1288325"/>
                      <a:gd name="connsiteY3" fmla="*/ 0 h 811730"/>
                      <a:gd name="connsiteX4" fmla="*/ 1277693 w 1288325"/>
                      <a:gd name="connsiteY4" fmla="*/ 191386 h 811730"/>
                      <a:gd name="connsiteX5" fmla="*/ 1288325 w 1288325"/>
                      <a:gd name="connsiteY5" fmla="*/ 606055 h 811730"/>
                      <a:gd name="connsiteX6" fmla="*/ 1786 w 1288325"/>
                      <a:gd name="connsiteY6" fmla="*/ 616688 h 811730"/>
                      <a:gd name="connsiteX0" fmla="*/ 1786 w 1288325"/>
                      <a:gd name="connsiteY0" fmla="*/ 616688 h 811730"/>
                      <a:gd name="connsiteX1" fmla="*/ 4391 w 1288325"/>
                      <a:gd name="connsiteY1" fmla="*/ 467058 h 811730"/>
                      <a:gd name="connsiteX2" fmla="*/ 183842 w 1288325"/>
                      <a:gd name="connsiteY2" fmla="*/ 461433 h 811730"/>
                      <a:gd name="connsiteX3" fmla="*/ 1065042 w 1288325"/>
                      <a:gd name="connsiteY3" fmla="*/ 0 h 811730"/>
                      <a:gd name="connsiteX4" fmla="*/ 1277693 w 1288325"/>
                      <a:gd name="connsiteY4" fmla="*/ 191386 h 811730"/>
                      <a:gd name="connsiteX5" fmla="*/ 1288325 w 1288325"/>
                      <a:gd name="connsiteY5" fmla="*/ 606055 h 811730"/>
                      <a:gd name="connsiteX6" fmla="*/ 1786 w 1288325"/>
                      <a:gd name="connsiteY6" fmla="*/ 616688 h 811730"/>
                      <a:gd name="connsiteX0" fmla="*/ 1786 w 1288325"/>
                      <a:gd name="connsiteY0" fmla="*/ 616688 h 811730"/>
                      <a:gd name="connsiteX1" fmla="*/ 4391 w 1288325"/>
                      <a:gd name="connsiteY1" fmla="*/ 467058 h 811730"/>
                      <a:gd name="connsiteX2" fmla="*/ 183842 w 1288325"/>
                      <a:gd name="connsiteY2" fmla="*/ 461433 h 811730"/>
                      <a:gd name="connsiteX3" fmla="*/ 1065042 w 1288325"/>
                      <a:gd name="connsiteY3" fmla="*/ 0 h 811730"/>
                      <a:gd name="connsiteX4" fmla="*/ 1277693 w 1288325"/>
                      <a:gd name="connsiteY4" fmla="*/ 191386 h 811730"/>
                      <a:gd name="connsiteX5" fmla="*/ 1288325 w 1288325"/>
                      <a:gd name="connsiteY5" fmla="*/ 606055 h 811730"/>
                      <a:gd name="connsiteX6" fmla="*/ 1786 w 1288325"/>
                      <a:gd name="connsiteY6" fmla="*/ 616688 h 811730"/>
                      <a:gd name="connsiteX0" fmla="*/ 1786 w 1288325"/>
                      <a:gd name="connsiteY0" fmla="*/ 425302 h 620344"/>
                      <a:gd name="connsiteX1" fmla="*/ 4391 w 1288325"/>
                      <a:gd name="connsiteY1" fmla="*/ 275672 h 620344"/>
                      <a:gd name="connsiteX2" fmla="*/ 183842 w 1288325"/>
                      <a:gd name="connsiteY2" fmla="*/ 270047 h 620344"/>
                      <a:gd name="connsiteX3" fmla="*/ 1062058 w 1288325"/>
                      <a:gd name="connsiteY3" fmla="*/ 278754 h 620344"/>
                      <a:gd name="connsiteX4" fmla="*/ 1277693 w 1288325"/>
                      <a:gd name="connsiteY4" fmla="*/ 0 h 620344"/>
                      <a:gd name="connsiteX5" fmla="*/ 1288325 w 1288325"/>
                      <a:gd name="connsiteY5" fmla="*/ 414669 h 620344"/>
                      <a:gd name="connsiteX6" fmla="*/ 1786 w 1288325"/>
                      <a:gd name="connsiteY6" fmla="*/ 425302 h 620344"/>
                      <a:gd name="connsiteX0" fmla="*/ 1786 w 1288325"/>
                      <a:gd name="connsiteY0" fmla="*/ 164113 h 359155"/>
                      <a:gd name="connsiteX1" fmla="*/ 4391 w 1288325"/>
                      <a:gd name="connsiteY1" fmla="*/ 14483 h 359155"/>
                      <a:gd name="connsiteX2" fmla="*/ 183842 w 1288325"/>
                      <a:gd name="connsiteY2" fmla="*/ 8858 h 359155"/>
                      <a:gd name="connsiteX3" fmla="*/ 1062058 w 1288325"/>
                      <a:gd name="connsiteY3" fmla="*/ 17565 h 359155"/>
                      <a:gd name="connsiteX4" fmla="*/ 1286644 w 1288325"/>
                      <a:gd name="connsiteY4" fmla="*/ 0 h 359155"/>
                      <a:gd name="connsiteX5" fmla="*/ 1288325 w 1288325"/>
                      <a:gd name="connsiteY5" fmla="*/ 153480 h 359155"/>
                      <a:gd name="connsiteX6" fmla="*/ 1786 w 1288325"/>
                      <a:gd name="connsiteY6" fmla="*/ 164113 h 3591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88325" h="359155">
                        <a:moveTo>
                          <a:pt x="1786" y="164113"/>
                        </a:moveTo>
                        <a:cubicBezTo>
                          <a:pt x="-5302" y="32978"/>
                          <a:pt x="11479" y="145618"/>
                          <a:pt x="4391" y="14483"/>
                        </a:cubicBezTo>
                        <a:lnTo>
                          <a:pt x="183842" y="8858"/>
                        </a:lnTo>
                        <a:lnTo>
                          <a:pt x="1062058" y="17565"/>
                        </a:lnTo>
                        <a:lnTo>
                          <a:pt x="1286644" y="0"/>
                        </a:lnTo>
                        <a:cubicBezTo>
                          <a:pt x="1287204" y="51160"/>
                          <a:pt x="1287765" y="102320"/>
                          <a:pt x="1288325" y="153480"/>
                        </a:cubicBezTo>
                        <a:cubicBezTo>
                          <a:pt x="841220" y="412213"/>
                          <a:pt x="529331" y="439015"/>
                          <a:pt x="1786" y="164113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37000">
                        <a:schemeClr val="bg1">
                          <a:alpha val="0"/>
                        </a:schemeClr>
                      </a:gs>
                      <a:gs pos="48000">
                        <a:schemeClr val="bg1">
                          <a:alpha val="0"/>
                        </a:schemeClr>
                      </a:gs>
                      <a:gs pos="100000">
                        <a:schemeClr val="bg1">
                          <a:alpha val="16000"/>
                        </a:schemeClr>
                      </a:gs>
                      <a:gs pos="100000">
                        <a:schemeClr val="bg1">
                          <a:alpha val="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>
                      <a:solidFill>
                        <a:prstClr val="white"/>
                      </a:solidFill>
                      <a:latin typeface="나눔고딕 ExtraBold" pitchFamily="50" charset="-127"/>
                      <a:ea typeface="나눔고딕 ExtraBold" pitchFamily="50" charset="-127"/>
                    </a:endParaRPr>
                  </a:p>
                </p:txBody>
              </p:sp>
            </p:grpSp>
            <p:sp>
              <p:nvSpPr>
                <p:cNvPr id="109" name="제목 114"/>
                <p:cNvSpPr txBox="1">
                  <a:spLocks/>
                </p:cNvSpPr>
                <p:nvPr/>
              </p:nvSpPr>
              <p:spPr>
                <a:xfrm>
                  <a:off x="403248" y="3850130"/>
                  <a:ext cx="1220178" cy="240578"/>
                </a:xfrm>
                <a:prstGeom prst="rect">
                  <a:avLst/>
                </a:prstGeom>
                <a:effectLst>
                  <a:outerShdw blurRad="76200" dir="5400000" algn="ctr" rotWithShape="0">
                    <a:sysClr val="windowText" lastClr="000000"/>
                  </a:outerShdw>
                </a:effectLst>
              </p:spPr>
              <p:txBody>
                <a:bodyPr anchor="ctr"/>
                <a:lstStyle/>
                <a:p>
                  <a:pPr algn="ctr" eaLnBrk="0" latinLnBrk="0" hangingPunct="0">
                    <a:defRPr/>
                  </a:pPr>
                  <a:r>
                    <a:rPr lang="ko-KR" altLang="en-US" sz="2300" b="1" kern="0" dirty="0">
                      <a:gradFill>
                        <a:gsLst>
                          <a:gs pos="100000">
                            <a:prstClr val="white"/>
                          </a:gs>
                          <a:gs pos="100000">
                            <a:srgbClr val="0070C0"/>
                          </a:gs>
                        </a:gsLst>
                        <a:lin ang="5400000" scaled="0"/>
                      </a:gradFill>
                      <a:latin typeface="+mj-ea"/>
                      <a:ea typeface="+mj-ea"/>
                      <a:cs typeface="Arial" pitchFamily="34" charset="0"/>
                    </a:rPr>
                    <a:t>비  전</a:t>
                  </a:r>
                </a:p>
              </p:txBody>
            </p:sp>
          </p:grpSp>
        </p:grpSp>
        <p:grpSp>
          <p:nvGrpSpPr>
            <p:cNvPr id="53289" name="그룹 111"/>
            <p:cNvGrpSpPr>
              <a:grpSpLocks/>
            </p:cNvGrpSpPr>
            <p:nvPr/>
          </p:nvGrpSpPr>
          <p:grpSpPr bwMode="auto">
            <a:xfrm>
              <a:off x="409454" y="1737144"/>
              <a:ext cx="1439862" cy="726781"/>
              <a:chOff x="409872" y="3493454"/>
              <a:chExt cx="1220178" cy="993832"/>
            </a:xfrm>
          </p:grpSpPr>
          <p:grpSp>
            <p:nvGrpSpPr>
              <p:cNvPr id="53290" name="그룹 79"/>
              <p:cNvGrpSpPr>
                <a:grpSpLocks/>
              </p:cNvGrpSpPr>
              <p:nvPr/>
            </p:nvGrpSpPr>
            <p:grpSpPr bwMode="auto">
              <a:xfrm>
                <a:off x="420737" y="3493454"/>
                <a:ext cx="1191927" cy="993832"/>
                <a:chOff x="624547" y="3543694"/>
                <a:chExt cx="1191927" cy="993832"/>
              </a:xfrm>
            </p:grpSpPr>
            <p:sp>
              <p:nvSpPr>
                <p:cNvPr id="115" name="모서리가 둥근 직사각형 114"/>
                <p:cNvSpPr/>
                <p:nvPr/>
              </p:nvSpPr>
              <p:spPr>
                <a:xfrm>
                  <a:off x="624547" y="3543694"/>
                  <a:ext cx="1191927" cy="993832"/>
                </a:xfrm>
                <a:prstGeom prst="roundRect">
                  <a:avLst>
                    <a:gd name="adj" fmla="val 6055"/>
                  </a:avLst>
                </a:prstGeom>
                <a:gradFill flip="none" rotWithShape="1">
                  <a:gsLst>
                    <a:gs pos="0">
                      <a:srgbClr val="26769A"/>
                    </a:gs>
                    <a:gs pos="100000">
                      <a:srgbClr val="3684B4"/>
                    </a:gs>
                  </a:gsLst>
                  <a:lin ang="5400000" scaled="1"/>
                  <a:tileRect/>
                </a:gradFill>
                <a:ln w="952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rgbClr val="FFFFFF"/>
                    </a:solidFill>
                    <a:latin typeface="나눔고딕 ExtraBold"/>
                    <a:ea typeface="굴림" pitchFamily="50" charset="-127"/>
                  </a:endParaRPr>
                </a:p>
              </p:txBody>
            </p:sp>
            <p:sp>
              <p:nvSpPr>
                <p:cNvPr id="116" name="자유형 115"/>
                <p:cNvSpPr/>
                <p:nvPr/>
              </p:nvSpPr>
              <p:spPr>
                <a:xfrm>
                  <a:off x="629928" y="3628988"/>
                  <a:ext cx="1179820" cy="416750"/>
                </a:xfrm>
                <a:custGeom>
                  <a:avLst/>
                  <a:gdLst>
                    <a:gd name="connsiteX0" fmla="*/ 21265 w 1307804"/>
                    <a:gd name="connsiteY0" fmla="*/ 616688 h 616688"/>
                    <a:gd name="connsiteX1" fmla="*/ 0 w 1307804"/>
                    <a:gd name="connsiteY1" fmla="*/ 223283 h 616688"/>
                    <a:gd name="connsiteX2" fmla="*/ 191386 w 1307804"/>
                    <a:gd name="connsiteY2" fmla="*/ 0 h 616688"/>
                    <a:gd name="connsiteX3" fmla="*/ 1084521 w 1307804"/>
                    <a:gd name="connsiteY3" fmla="*/ 0 h 616688"/>
                    <a:gd name="connsiteX4" fmla="*/ 1297172 w 1307804"/>
                    <a:gd name="connsiteY4" fmla="*/ 191386 h 616688"/>
                    <a:gd name="connsiteX5" fmla="*/ 1307804 w 1307804"/>
                    <a:gd name="connsiteY5" fmla="*/ 606055 h 616688"/>
                    <a:gd name="connsiteX6" fmla="*/ 21265 w 1307804"/>
                    <a:gd name="connsiteY6" fmla="*/ 616688 h 616688"/>
                    <a:gd name="connsiteX0" fmla="*/ 21265 w 1307804"/>
                    <a:gd name="connsiteY0" fmla="*/ 616688 h 895243"/>
                    <a:gd name="connsiteX1" fmla="*/ 0 w 1307804"/>
                    <a:gd name="connsiteY1" fmla="*/ 223283 h 895243"/>
                    <a:gd name="connsiteX2" fmla="*/ 191386 w 1307804"/>
                    <a:gd name="connsiteY2" fmla="*/ 0 h 895243"/>
                    <a:gd name="connsiteX3" fmla="*/ 1084521 w 1307804"/>
                    <a:gd name="connsiteY3" fmla="*/ 0 h 895243"/>
                    <a:gd name="connsiteX4" fmla="*/ 1297172 w 1307804"/>
                    <a:gd name="connsiteY4" fmla="*/ 191386 h 895243"/>
                    <a:gd name="connsiteX5" fmla="*/ 1307804 w 1307804"/>
                    <a:gd name="connsiteY5" fmla="*/ 606055 h 895243"/>
                    <a:gd name="connsiteX6" fmla="*/ 21265 w 1307804"/>
                    <a:gd name="connsiteY6" fmla="*/ 616688 h 895243"/>
                    <a:gd name="connsiteX0" fmla="*/ 21265 w 1307804"/>
                    <a:gd name="connsiteY0" fmla="*/ 616688 h 895243"/>
                    <a:gd name="connsiteX1" fmla="*/ 0 w 1307804"/>
                    <a:gd name="connsiteY1" fmla="*/ 223283 h 895243"/>
                    <a:gd name="connsiteX2" fmla="*/ 191386 w 1307804"/>
                    <a:gd name="connsiteY2" fmla="*/ 0 h 895243"/>
                    <a:gd name="connsiteX3" fmla="*/ 1084521 w 1307804"/>
                    <a:gd name="connsiteY3" fmla="*/ 0 h 895243"/>
                    <a:gd name="connsiteX4" fmla="*/ 1297172 w 1307804"/>
                    <a:gd name="connsiteY4" fmla="*/ 191386 h 895243"/>
                    <a:gd name="connsiteX5" fmla="*/ 1307804 w 1307804"/>
                    <a:gd name="connsiteY5" fmla="*/ 606055 h 895243"/>
                    <a:gd name="connsiteX6" fmla="*/ 21265 w 1307804"/>
                    <a:gd name="connsiteY6" fmla="*/ 616688 h 895243"/>
                    <a:gd name="connsiteX0" fmla="*/ 21265 w 1307804"/>
                    <a:gd name="connsiteY0" fmla="*/ 616688 h 895243"/>
                    <a:gd name="connsiteX1" fmla="*/ 0 w 1307804"/>
                    <a:gd name="connsiteY1" fmla="*/ 223283 h 895243"/>
                    <a:gd name="connsiteX2" fmla="*/ 191386 w 1307804"/>
                    <a:gd name="connsiteY2" fmla="*/ 0 h 895243"/>
                    <a:gd name="connsiteX3" fmla="*/ 1084521 w 1307804"/>
                    <a:gd name="connsiteY3" fmla="*/ 0 h 895243"/>
                    <a:gd name="connsiteX4" fmla="*/ 1297172 w 1307804"/>
                    <a:gd name="connsiteY4" fmla="*/ 191386 h 895243"/>
                    <a:gd name="connsiteX5" fmla="*/ 1307804 w 1307804"/>
                    <a:gd name="connsiteY5" fmla="*/ 606055 h 895243"/>
                    <a:gd name="connsiteX6" fmla="*/ 21265 w 1307804"/>
                    <a:gd name="connsiteY6" fmla="*/ 616688 h 895243"/>
                    <a:gd name="connsiteX0" fmla="*/ 21265 w 1307804"/>
                    <a:gd name="connsiteY0" fmla="*/ 616688 h 895243"/>
                    <a:gd name="connsiteX1" fmla="*/ 0 w 1307804"/>
                    <a:gd name="connsiteY1" fmla="*/ 223283 h 895243"/>
                    <a:gd name="connsiteX2" fmla="*/ 191386 w 1307804"/>
                    <a:gd name="connsiteY2" fmla="*/ 0 h 895243"/>
                    <a:gd name="connsiteX3" fmla="*/ 1084521 w 1307804"/>
                    <a:gd name="connsiteY3" fmla="*/ 0 h 895243"/>
                    <a:gd name="connsiteX4" fmla="*/ 1297172 w 1307804"/>
                    <a:gd name="connsiteY4" fmla="*/ 191386 h 895243"/>
                    <a:gd name="connsiteX5" fmla="*/ 1307804 w 1307804"/>
                    <a:gd name="connsiteY5" fmla="*/ 606055 h 895243"/>
                    <a:gd name="connsiteX6" fmla="*/ 21265 w 1307804"/>
                    <a:gd name="connsiteY6" fmla="*/ 616688 h 895243"/>
                    <a:gd name="connsiteX0" fmla="*/ 21265 w 1307804"/>
                    <a:gd name="connsiteY0" fmla="*/ 616688 h 891590"/>
                    <a:gd name="connsiteX1" fmla="*/ 0 w 1307804"/>
                    <a:gd name="connsiteY1" fmla="*/ 223283 h 891590"/>
                    <a:gd name="connsiteX2" fmla="*/ 191386 w 1307804"/>
                    <a:gd name="connsiteY2" fmla="*/ 0 h 891590"/>
                    <a:gd name="connsiteX3" fmla="*/ 1084521 w 1307804"/>
                    <a:gd name="connsiteY3" fmla="*/ 0 h 891590"/>
                    <a:gd name="connsiteX4" fmla="*/ 1297172 w 1307804"/>
                    <a:gd name="connsiteY4" fmla="*/ 191386 h 891590"/>
                    <a:gd name="connsiteX5" fmla="*/ 1307804 w 1307804"/>
                    <a:gd name="connsiteY5" fmla="*/ 606055 h 891590"/>
                    <a:gd name="connsiteX6" fmla="*/ 21265 w 1307804"/>
                    <a:gd name="connsiteY6" fmla="*/ 616688 h 891590"/>
                    <a:gd name="connsiteX0" fmla="*/ 21265 w 1307804"/>
                    <a:gd name="connsiteY0" fmla="*/ 616688 h 891590"/>
                    <a:gd name="connsiteX1" fmla="*/ 0 w 1307804"/>
                    <a:gd name="connsiteY1" fmla="*/ 223283 h 891590"/>
                    <a:gd name="connsiteX2" fmla="*/ 191386 w 1307804"/>
                    <a:gd name="connsiteY2" fmla="*/ 0 h 891590"/>
                    <a:gd name="connsiteX3" fmla="*/ 1084521 w 1307804"/>
                    <a:gd name="connsiteY3" fmla="*/ 0 h 891590"/>
                    <a:gd name="connsiteX4" fmla="*/ 1297172 w 1307804"/>
                    <a:gd name="connsiteY4" fmla="*/ 191386 h 891590"/>
                    <a:gd name="connsiteX5" fmla="*/ 1307804 w 1307804"/>
                    <a:gd name="connsiteY5" fmla="*/ 606055 h 891590"/>
                    <a:gd name="connsiteX6" fmla="*/ 21265 w 1307804"/>
                    <a:gd name="connsiteY6" fmla="*/ 616688 h 891590"/>
                    <a:gd name="connsiteX0" fmla="*/ 21265 w 1307804"/>
                    <a:gd name="connsiteY0" fmla="*/ 616688 h 891590"/>
                    <a:gd name="connsiteX1" fmla="*/ 0 w 1307804"/>
                    <a:gd name="connsiteY1" fmla="*/ 223283 h 891590"/>
                    <a:gd name="connsiteX2" fmla="*/ 191386 w 1307804"/>
                    <a:gd name="connsiteY2" fmla="*/ 0 h 891590"/>
                    <a:gd name="connsiteX3" fmla="*/ 1084521 w 1307804"/>
                    <a:gd name="connsiteY3" fmla="*/ 0 h 891590"/>
                    <a:gd name="connsiteX4" fmla="*/ 1297172 w 1307804"/>
                    <a:gd name="connsiteY4" fmla="*/ 191386 h 891590"/>
                    <a:gd name="connsiteX5" fmla="*/ 1307804 w 1307804"/>
                    <a:gd name="connsiteY5" fmla="*/ 606055 h 891590"/>
                    <a:gd name="connsiteX6" fmla="*/ 21265 w 1307804"/>
                    <a:gd name="connsiteY6" fmla="*/ 616688 h 891590"/>
                    <a:gd name="connsiteX0" fmla="*/ 21265 w 1307804"/>
                    <a:gd name="connsiteY0" fmla="*/ 616688 h 891590"/>
                    <a:gd name="connsiteX1" fmla="*/ 0 w 1307804"/>
                    <a:gd name="connsiteY1" fmla="*/ 223283 h 891590"/>
                    <a:gd name="connsiteX2" fmla="*/ 191386 w 1307804"/>
                    <a:gd name="connsiteY2" fmla="*/ 0 h 891590"/>
                    <a:gd name="connsiteX3" fmla="*/ 1084521 w 1307804"/>
                    <a:gd name="connsiteY3" fmla="*/ 0 h 891590"/>
                    <a:gd name="connsiteX4" fmla="*/ 1297172 w 1307804"/>
                    <a:gd name="connsiteY4" fmla="*/ 191386 h 891590"/>
                    <a:gd name="connsiteX5" fmla="*/ 1307804 w 1307804"/>
                    <a:gd name="connsiteY5" fmla="*/ 606055 h 891590"/>
                    <a:gd name="connsiteX6" fmla="*/ 21265 w 1307804"/>
                    <a:gd name="connsiteY6" fmla="*/ 616688 h 891590"/>
                    <a:gd name="connsiteX0" fmla="*/ 21265 w 1307804"/>
                    <a:gd name="connsiteY0" fmla="*/ 616688 h 891590"/>
                    <a:gd name="connsiteX1" fmla="*/ 0 w 1307804"/>
                    <a:gd name="connsiteY1" fmla="*/ 223283 h 891590"/>
                    <a:gd name="connsiteX2" fmla="*/ 191386 w 1307804"/>
                    <a:gd name="connsiteY2" fmla="*/ 0 h 891590"/>
                    <a:gd name="connsiteX3" fmla="*/ 1084521 w 1307804"/>
                    <a:gd name="connsiteY3" fmla="*/ 0 h 891590"/>
                    <a:gd name="connsiteX4" fmla="*/ 1297172 w 1307804"/>
                    <a:gd name="connsiteY4" fmla="*/ 191386 h 891590"/>
                    <a:gd name="connsiteX5" fmla="*/ 1307804 w 1307804"/>
                    <a:gd name="connsiteY5" fmla="*/ 606055 h 891590"/>
                    <a:gd name="connsiteX6" fmla="*/ 21265 w 1307804"/>
                    <a:gd name="connsiteY6" fmla="*/ 616688 h 891590"/>
                    <a:gd name="connsiteX0" fmla="*/ 1786 w 1288325"/>
                    <a:gd name="connsiteY0" fmla="*/ 616688 h 811730"/>
                    <a:gd name="connsiteX1" fmla="*/ 4391 w 1288325"/>
                    <a:gd name="connsiteY1" fmla="*/ 467058 h 811730"/>
                    <a:gd name="connsiteX2" fmla="*/ 171907 w 1288325"/>
                    <a:gd name="connsiteY2" fmla="*/ 0 h 811730"/>
                    <a:gd name="connsiteX3" fmla="*/ 1065042 w 1288325"/>
                    <a:gd name="connsiteY3" fmla="*/ 0 h 811730"/>
                    <a:gd name="connsiteX4" fmla="*/ 1277693 w 1288325"/>
                    <a:gd name="connsiteY4" fmla="*/ 191386 h 811730"/>
                    <a:gd name="connsiteX5" fmla="*/ 1288325 w 1288325"/>
                    <a:gd name="connsiteY5" fmla="*/ 606055 h 811730"/>
                    <a:gd name="connsiteX6" fmla="*/ 1786 w 1288325"/>
                    <a:gd name="connsiteY6" fmla="*/ 616688 h 811730"/>
                    <a:gd name="connsiteX0" fmla="*/ 1786 w 1288325"/>
                    <a:gd name="connsiteY0" fmla="*/ 616688 h 811730"/>
                    <a:gd name="connsiteX1" fmla="*/ 4391 w 1288325"/>
                    <a:gd name="connsiteY1" fmla="*/ 467058 h 811730"/>
                    <a:gd name="connsiteX2" fmla="*/ 183842 w 1288325"/>
                    <a:gd name="connsiteY2" fmla="*/ 461433 h 811730"/>
                    <a:gd name="connsiteX3" fmla="*/ 1065042 w 1288325"/>
                    <a:gd name="connsiteY3" fmla="*/ 0 h 811730"/>
                    <a:gd name="connsiteX4" fmla="*/ 1277693 w 1288325"/>
                    <a:gd name="connsiteY4" fmla="*/ 191386 h 811730"/>
                    <a:gd name="connsiteX5" fmla="*/ 1288325 w 1288325"/>
                    <a:gd name="connsiteY5" fmla="*/ 606055 h 811730"/>
                    <a:gd name="connsiteX6" fmla="*/ 1786 w 1288325"/>
                    <a:gd name="connsiteY6" fmla="*/ 616688 h 811730"/>
                    <a:gd name="connsiteX0" fmla="*/ 1786 w 1288325"/>
                    <a:gd name="connsiteY0" fmla="*/ 616688 h 811730"/>
                    <a:gd name="connsiteX1" fmla="*/ 4391 w 1288325"/>
                    <a:gd name="connsiteY1" fmla="*/ 467058 h 811730"/>
                    <a:gd name="connsiteX2" fmla="*/ 183842 w 1288325"/>
                    <a:gd name="connsiteY2" fmla="*/ 461433 h 811730"/>
                    <a:gd name="connsiteX3" fmla="*/ 1065042 w 1288325"/>
                    <a:gd name="connsiteY3" fmla="*/ 0 h 811730"/>
                    <a:gd name="connsiteX4" fmla="*/ 1277693 w 1288325"/>
                    <a:gd name="connsiteY4" fmla="*/ 191386 h 811730"/>
                    <a:gd name="connsiteX5" fmla="*/ 1288325 w 1288325"/>
                    <a:gd name="connsiteY5" fmla="*/ 606055 h 811730"/>
                    <a:gd name="connsiteX6" fmla="*/ 1786 w 1288325"/>
                    <a:gd name="connsiteY6" fmla="*/ 616688 h 811730"/>
                    <a:gd name="connsiteX0" fmla="*/ 1786 w 1288325"/>
                    <a:gd name="connsiteY0" fmla="*/ 616688 h 811730"/>
                    <a:gd name="connsiteX1" fmla="*/ 4391 w 1288325"/>
                    <a:gd name="connsiteY1" fmla="*/ 467058 h 811730"/>
                    <a:gd name="connsiteX2" fmla="*/ 183842 w 1288325"/>
                    <a:gd name="connsiteY2" fmla="*/ 461433 h 811730"/>
                    <a:gd name="connsiteX3" fmla="*/ 1065042 w 1288325"/>
                    <a:gd name="connsiteY3" fmla="*/ 0 h 811730"/>
                    <a:gd name="connsiteX4" fmla="*/ 1277693 w 1288325"/>
                    <a:gd name="connsiteY4" fmla="*/ 191386 h 811730"/>
                    <a:gd name="connsiteX5" fmla="*/ 1288325 w 1288325"/>
                    <a:gd name="connsiteY5" fmla="*/ 606055 h 811730"/>
                    <a:gd name="connsiteX6" fmla="*/ 1786 w 1288325"/>
                    <a:gd name="connsiteY6" fmla="*/ 616688 h 811730"/>
                    <a:gd name="connsiteX0" fmla="*/ 1786 w 1288325"/>
                    <a:gd name="connsiteY0" fmla="*/ 425302 h 620344"/>
                    <a:gd name="connsiteX1" fmla="*/ 4391 w 1288325"/>
                    <a:gd name="connsiteY1" fmla="*/ 275672 h 620344"/>
                    <a:gd name="connsiteX2" fmla="*/ 183842 w 1288325"/>
                    <a:gd name="connsiteY2" fmla="*/ 270047 h 620344"/>
                    <a:gd name="connsiteX3" fmla="*/ 1062058 w 1288325"/>
                    <a:gd name="connsiteY3" fmla="*/ 278754 h 620344"/>
                    <a:gd name="connsiteX4" fmla="*/ 1277693 w 1288325"/>
                    <a:gd name="connsiteY4" fmla="*/ 0 h 620344"/>
                    <a:gd name="connsiteX5" fmla="*/ 1288325 w 1288325"/>
                    <a:gd name="connsiteY5" fmla="*/ 414669 h 620344"/>
                    <a:gd name="connsiteX6" fmla="*/ 1786 w 1288325"/>
                    <a:gd name="connsiteY6" fmla="*/ 425302 h 620344"/>
                    <a:gd name="connsiteX0" fmla="*/ 1786 w 1288325"/>
                    <a:gd name="connsiteY0" fmla="*/ 164113 h 359155"/>
                    <a:gd name="connsiteX1" fmla="*/ 4391 w 1288325"/>
                    <a:gd name="connsiteY1" fmla="*/ 14483 h 359155"/>
                    <a:gd name="connsiteX2" fmla="*/ 183842 w 1288325"/>
                    <a:gd name="connsiteY2" fmla="*/ 8858 h 359155"/>
                    <a:gd name="connsiteX3" fmla="*/ 1062058 w 1288325"/>
                    <a:gd name="connsiteY3" fmla="*/ 17565 h 359155"/>
                    <a:gd name="connsiteX4" fmla="*/ 1286644 w 1288325"/>
                    <a:gd name="connsiteY4" fmla="*/ 0 h 359155"/>
                    <a:gd name="connsiteX5" fmla="*/ 1288325 w 1288325"/>
                    <a:gd name="connsiteY5" fmla="*/ 153480 h 359155"/>
                    <a:gd name="connsiteX6" fmla="*/ 1786 w 1288325"/>
                    <a:gd name="connsiteY6" fmla="*/ 164113 h 3591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88325" h="359155">
                      <a:moveTo>
                        <a:pt x="1786" y="164113"/>
                      </a:moveTo>
                      <a:cubicBezTo>
                        <a:pt x="-5302" y="32978"/>
                        <a:pt x="11479" y="145618"/>
                        <a:pt x="4391" y="14483"/>
                      </a:cubicBezTo>
                      <a:lnTo>
                        <a:pt x="183842" y="8858"/>
                      </a:lnTo>
                      <a:lnTo>
                        <a:pt x="1062058" y="17565"/>
                      </a:lnTo>
                      <a:lnTo>
                        <a:pt x="1286644" y="0"/>
                      </a:lnTo>
                      <a:cubicBezTo>
                        <a:pt x="1287204" y="51160"/>
                        <a:pt x="1287765" y="102320"/>
                        <a:pt x="1288325" y="153480"/>
                      </a:cubicBezTo>
                      <a:cubicBezTo>
                        <a:pt x="841220" y="412213"/>
                        <a:pt x="529331" y="439015"/>
                        <a:pt x="1786" y="16411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7000">
                      <a:schemeClr val="bg1">
                        <a:alpha val="0"/>
                      </a:schemeClr>
                    </a:gs>
                    <a:gs pos="48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16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prstClr val="white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  <p:sp>
            <p:nvSpPr>
              <p:cNvPr id="114" name="제목 114"/>
              <p:cNvSpPr txBox="1">
                <a:spLocks/>
              </p:cNvSpPr>
              <p:nvPr/>
            </p:nvSpPr>
            <p:spPr>
              <a:xfrm>
                <a:off x="409872" y="3830266"/>
                <a:ext cx="1220178" cy="240577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/>
              <a:lstStyle/>
              <a:p>
                <a:pPr algn="ctr" eaLnBrk="0" latinLnBrk="0" hangingPunct="0">
                  <a:defRPr/>
                </a:pPr>
                <a:r>
                  <a:rPr lang="ko-KR" altLang="en-US" sz="23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+mj-ea"/>
                    <a:ea typeface="+mj-ea"/>
                    <a:cs typeface="Arial" pitchFamily="34" charset="0"/>
                  </a:rPr>
                  <a:t>정책목표</a:t>
                </a:r>
              </a:p>
            </p:txBody>
          </p:sp>
        </p:grpSp>
      </p:grpSp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정</a:t>
            </a:r>
            <a:r>
              <a:rPr lang="ko-KR" altLang="en-US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책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목표 및 비전 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98" name="직선 연결선 97"/>
          <p:cNvCxnSpPr/>
          <p:nvPr/>
        </p:nvCxnSpPr>
        <p:spPr bwMode="auto">
          <a:xfrm flipH="1">
            <a:off x="1909896" y="1842167"/>
            <a:ext cx="6595041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0" name="직사각형 89"/>
          <p:cNvSpPr/>
          <p:nvPr/>
        </p:nvSpPr>
        <p:spPr bwMode="auto">
          <a:xfrm>
            <a:off x="1662399" y="2010802"/>
            <a:ext cx="6712719" cy="877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3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rPr>
              <a:t>인문학적 소양을 갖춘 창의적 인재양성 </a:t>
            </a:r>
            <a:endParaRPr lang="en-US" altLang="ko-KR" sz="2300" b="1" kern="0" dirty="0" smtClean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3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rPr>
              <a:t>인문 진흥 및 사회적 확산</a:t>
            </a:r>
            <a:endParaRPr lang="ko-KR" altLang="en-US" sz="2300" b="1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00" name="모서리가 둥근 직사각형 99"/>
          <p:cNvSpPr/>
          <p:nvPr/>
        </p:nvSpPr>
        <p:spPr bwMode="auto">
          <a:xfrm>
            <a:off x="2411760" y="5733256"/>
            <a:ext cx="4068452" cy="798793"/>
          </a:xfrm>
          <a:prstGeom prst="roundRect">
            <a:avLst>
              <a:gd name="adj" fmla="val 6055"/>
            </a:avLst>
          </a:prstGeom>
          <a:gradFill flip="none" rotWithShape="1">
            <a:gsLst>
              <a:gs pos="0">
                <a:srgbClr val="26769A"/>
              </a:gs>
              <a:gs pos="100000">
                <a:srgbClr val="3684B4"/>
              </a:gs>
            </a:gsLst>
            <a:lin ang="5400000" scaled="1"/>
            <a:tileRect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pic>
        <p:nvPicPr>
          <p:cNvPr id="101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6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12123" y="5774756"/>
            <a:ext cx="6795783" cy="36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제목 114"/>
          <p:cNvSpPr txBox="1">
            <a:spLocks/>
          </p:cNvSpPr>
          <p:nvPr/>
        </p:nvSpPr>
        <p:spPr>
          <a:xfrm>
            <a:off x="1465130" y="5672206"/>
            <a:ext cx="6086812" cy="92333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lnSpc>
                <a:spcPct val="150000"/>
              </a:lnSpc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종합평가정책 </a:t>
            </a:r>
            <a:r>
              <a:rPr lang="ko-KR" altLang="en-US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효과성</a:t>
            </a: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제고를 위한 </a:t>
            </a:r>
            <a: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/>
            </a:r>
            <a:b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</a:b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행 </a:t>
            </a:r>
            <a: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맑은 고딕"/>
                <a:ea typeface="맑은 고딕"/>
                <a:cs typeface="Arial" pitchFamily="34" charset="0"/>
              </a:rPr>
              <a:t>· </a:t>
            </a: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재정적 기반 구축</a:t>
            </a:r>
            <a:endParaRPr lang="en-US" altLang="ko-KR" kern="0" dirty="0" smtClean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grpSp>
        <p:nvGrpSpPr>
          <p:cNvPr id="106" name="그룹 105"/>
          <p:cNvGrpSpPr/>
          <p:nvPr/>
        </p:nvGrpSpPr>
        <p:grpSpPr>
          <a:xfrm rot="10800000">
            <a:off x="3629997" y="4955889"/>
            <a:ext cx="1622080" cy="868982"/>
            <a:chOff x="3522933" y="2998606"/>
            <a:chExt cx="3416900" cy="770347"/>
          </a:xfrm>
          <a:noFill/>
        </p:grpSpPr>
        <p:pic>
          <p:nvPicPr>
            <p:cNvPr id="10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 prstMaterial="matte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 prstMaterial="matte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 prstMaterial="matte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3" name="모서리가 둥근 직사각형 112"/>
          <p:cNvSpPr/>
          <p:nvPr/>
        </p:nvSpPr>
        <p:spPr bwMode="auto">
          <a:xfrm>
            <a:off x="429678" y="3164751"/>
            <a:ext cx="1377950" cy="585792"/>
          </a:xfrm>
          <a:prstGeom prst="roundRect">
            <a:avLst>
              <a:gd name="adj" fmla="val 6055"/>
            </a:avLst>
          </a:prstGeom>
          <a:gradFill flip="none" rotWithShape="1">
            <a:gsLst>
              <a:gs pos="0">
                <a:srgbClr val="26769A"/>
              </a:gs>
              <a:gs pos="100000">
                <a:srgbClr val="3684B4"/>
              </a:gs>
            </a:gsLst>
            <a:lin ang="5400000" scaled="1"/>
            <a:tileRect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FFFFFF"/>
              </a:solidFill>
              <a:latin typeface="나눔고딕 ExtraBold"/>
              <a:ea typeface="굴림" pitchFamily="50" charset="-127"/>
            </a:endParaRPr>
          </a:p>
        </p:txBody>
      </p:sp>
      <p:sp>
        <p:nvSpPr>
          <p:cNvPr id="119" name="제목 114"/>
          <p:cNvSpPr txBox="1">
            <a:spLocks/>
          </p:cNvSpPr>
          <p:nvPr/>
        </p:nvSpPr>
        <p:spPr bwMode="auto">
          <a:xfrm>
            <a:off x="409041" y="3348378"/>
            <a:ext cx="1410802" cy="19268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3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rPr>
              <a:t>추진전략</a:t>
            </a:r>
            <a:endParaRPr lang="ko-KR" altLang="en-US" sz="23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+mj-ea"/>
              <a:ea typeface="+mj-ea"/>
              <a:cs typeface="Arial" pitchFamily="34" charset="0"/>
            </a:endParaRPr>
          </a:p>
        </p:txBody>
      </p:sp>
      <p:grpSp>
        <p:nvGrpSpPr>
          <p:cNvPr id="120" name="그룹 119"/>
          <p:cNvGrpSpPr/>
          <p:nvPr/>
        </p:nvGrpSpPr>
        <p:grpSpPr>
          <a:xfrm rot="10800000">
            <a:off x="3585336" y="3079750"/>
            <a:ext cx="1622080" cy="868982"/>
            <a:chOff x="3522933" y="2998606"/>
            <a:chExt cx="3416900" cy="770347"/>
          </a:xfrm>
          <a:noFill/>
        </p:grpSpPr>
        <p:pic>
          <p:nvPicPr>
            <p:cNvPr id="125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 prstMaterial="matte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 prstMaterial="matte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 prstMaterial="matte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93852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40" y="3685716"/>
            <a:ext cx="1030139" cy="112766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 내용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3707904" y="2638500"/>
            <a:ext cx="486276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84" y="224644"/>
            <a:ext cx="931685" cy="395966"/>
          </a:xfrm>
          <a:prstGeom prst="rect">
            <a:avLst/>
          </a:prstGeom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336030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 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(1/5)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-4207" y="1172303"/>
            <a:ext cx="2278800" cy="25164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2" name="AutoShape 55"/>
          <p:cNvSpPr>
            <a:spLocks noChangeArrowheads="1"/>
          </p:cNvSpPr>
          <p:nvPr/>
        </p:nvSpPr>
        <p:spPr bwMode="auto">
          <a:xfrm>
            <a:off x="4552874" y="1172303"/>
            <a:ext cx="2300060" cy="2516400"/>
          </a:xfrm>
          <a:prstGeom prst="roundRect">
            <a:avLst>
              <a:gd name="adj" fmla="val 0"/>
            </a:avLst>
          </a:prstGeom>
          <a:solidFill>
            <a:srgbClr val="248C73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3" name="AutoShape 55"/>
          <p:cNvSpPr>
            <a:spLocks noChangeArrowheads="1"/>
          </p:cNvSpPr>
          <p:nvPr/>
        </p:nvSpPr>
        <p:spPr bwMode="auto">
          <a:xfrm>
            <a:off x="6852934" y="1170981"/>
            <a:ext cx="2291066" cy="2517722"/>
          </a:xfrm>
          <a:prstGeom prst="roundRect">
            <a:avLst>
              <a:gd name="adj" fmla="val 0"/>
            </a:avLst>
          </a:prstGeom>
          <a:solidFill>
            <a:schemeClr val="accent4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AutoShape 55"/>
          <p:cNvSpPr>
            <a:spLocks noChangeArrowheads="1"/>
          </p:cNvSpPr>
          <p:nvPr/>
        </p:nvSpPr>
        <p:spPr bwMode="auto">
          <a:xfrm>
            <a:off x="2273909" y="1172303"/>
            <a:ext cx="2278800" cy="2516400"/>
          </a:xfrm>
          <a:prstGeom prst="roundRect">
            <a:avLst>
              <a:gd name="adj" fmla="val 0"/>
            </a:avLst>
          </a:prstGeom>
          <a:solidFill>
            <a:schemeClr val="accent3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102621" y="1351971"/>
            <a:ext cx="1992402" cy="25842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0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I. </a:t>
            </a: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spc="-130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생애주기별</a:t>
            </a:r>
            <a:r>
              <a:rPr lang="ko-KR" altLang="en-US" sz="20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    </a:t>
            </a:r>
            <a:endParaRPr lang="en-US" altLang="ko-KR" sz="2000" spc="-130" dirty="0" smtClean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pple SD 산돌고딕 Neo 볼드체"/>
              <a:sym typeface="Apple SD 산돌고딕 Neo 볼드체"/>
            </a:endParaRP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체계적</a:t>
            </a:r>
            <a:r>
              <a:rPr lang="en-US" altLang="ko-KR" sz="20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·</a:t>
            </a:r>
            <a:r>
              <a:rPr lang="ko-KR" altLang="en-US" sz="20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연속적 인문교육</a:t>
            </a:r>
            <a:endParaRPr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9" name="Shape 222"/>
          <p:cNvSpPr/>
          <p:nvPr/>
        </p:nvSpPr>
        <p:spPr>
          <a:xfrm>
            <a:off x="2400174" y="1365990"/>
            <a:ext cx="2063814" cy="1928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0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II. </a:t>
            </a: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 전문인력 양성 및 연구 </a:t>
            </a:r>
            <a:endParaRPr lang="en-US" altLang="ko-KR" sz="2000" spc="-84" dirty="0" smtClean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pple SD 산돌고딕 Neo 볼드체"/>
              <a:sym typeface="Apple SD 산돌고딕 Neo 볼드체"/>
            </a:endParaRP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다양화 등 지원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0" name="Shape 222"/>
          <p:cNvSpPr/>
          <p:nvPr/>
        </p:nvSpPr>
        <p:spPr>
          <a:xfrm>
            <a:off x="4678399" y="1351971"/>
            <a:ext cx="1992402" cy="25842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233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000" spc="-84" dirty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III.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233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연구성과의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확산을 통한</a:t>
            </a: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233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인문학 대중화</a:t>
            </a:r>
          </a:p>
        </p:txBody>
      </p:sp>
      <p:sp>
        <p:nvSpPr>
          <p:cNvPr id="71" name="Shape 222"/>
          <p:cNvSpPr/>
          <p:nvPr/>
        </p:nvSpPr>
        <p:spPr>
          <a:xfrm>
            <a:off x="6946544" y="1340791"/>
            <a:ext cx="1992402" cy="1479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0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V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행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재정적 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기반 구축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4" name="모서리가 둥근 직사각형 73"/>
          <p:cNvSpPr/>
          <p:nvPr/>
        </p:nvSpPr>
        <p:spPr>
          <a:xfrm>
            <a:off x="599558" y="4149157"/>
            <a:ext cx="8044935" cy="223224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75" name="직사각형 74"/>
          <p:cNvSpPr/>
          <p:nvPr/>
        </p:nvSpPr>
        <p:spPr bwMode="auto">
          <a:xfrm>
            <a:off x="859901" y="4427897"/>
            <a:ext cx="7456515" cy="1700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4000" spc="-150" dirty="0" smtClean="0">
                <a:ln w="11430"/>
                <a:solidFill>
                  <a:srgbClr val="22518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진흥 기본계획 </a:t>
            </a:r>
            <a:endParaRPr lang="en-US" altLang="ko-KR" sz="4000" spc="-150" dirty="0" smtClean="0">
              <a:ln w="11430"/>
              <a:solidFill>
                <a:srgbClr val="22518A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en-US" altLang="ko-KR" sz="28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28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 중점 추진 과제</a:t>
            </a:r>
            <a:endParaRPr lang="en-US" altLang="ko-KR" sz="28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42565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진흥 기본계획 주요내용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-4208" y="1172303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94153" y="1224966"/>
            <a:ext cx="8969880" cy="615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I. </a:t>
            </a:r>
            <a:r>
              <a:rPr lang="ko-KR" altLang="en-US" sz="2800" spc="-84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생애주기별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</a:t>
            </a:r>
            <a:r>
              <a:rPr lang="ko-KR" altLang="en-US" sz="28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체계적</a:t>
            </a:r>
            <a:r>
              <a:rPr lang="en-US" altLang="ko-KR" sz="28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·</a:t>
            </a:r>
            <a:r>
              <a:rPr lang="ko-KR" altLang="en-US" sz="28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연속적 인문교육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948264" y="2924944"/>
            <a:ext cx="2043761" cy="301103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2" name="아래쪽 화살표 21"/>
          <p:cNvSpPr>
            <a:spLocks noChangeAspect="1"/>
          </p:cNvSpPr>
          <p:nvPr/>
        </p:nvSpPr>
        <p:spPr>
          <a:xfrm rot="16200000">
            <a:off x="3126883" y="2245825"/>
            <a:ext cx="829866" cy="6076536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32025" y="2238966"/>
            <a:ext cx="2351744" cy="239081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20869" y="2219731"/>
            <a:ext cx="2362899" cy="67759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824028" y="2384884"/>
            <a:ext cx="2016224" cy="2273678"/>
          </a:xfrm>
          <a:prstGeom prst="roundRect">
            <a:avLst>
              <a:gd name="adj" fmla="val 2916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4824028" y="2204864"/>
            <a:ext cx="2016224" cy="658048"/>
          </a:xfrm>
          <a:prstGeom prst="roundRect">
            <a:avLst>
              <a:gd name="adj" fmla="val 0"/>
            </a:avLst>
          </a:prstGeom>
          <a:solidFill>
            <a:srgbClr val="298183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55776" y="2276872"/>
            <a:ext cx="2188274" cy="2366859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555776" y="2204864"/>
            <a:ext cx="2188274" cy="678193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87212" y="2950073"/>
            <a:ext cx="2404645" cy="184665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인문소양교육을 위한 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교육과정 편성 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·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편성 운영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2015 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개정 교육과정 순차적 적응</a:t>
            </a:r>
            <a:endParaRPr lang="en-US" altLang="ko-KR" sz="105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체험 활동 중심의 자발적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 활동 활성화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ko-KR" altLang="en-US" sz="12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3" name="Picture 3" descr="E:\PNG\기타\빛광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031" y="3666395"/>
            <a:ext cx="355533" cy="4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직사각형 33"/>
          <p:cNvSpPr/>
          <p:nvPr/>
        </p:nvSpPr>
        <p:spPr>
          <a:xfrm>
            <a:off x="2591780" y="2888940"/>
            <a:ext cx="2204945" cy="18697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en-US" altLang="ko-KR" sz="5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인문교양 강좌 질 제고 및 체제 구축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대학 특성에 맞는 우수 기초인문 교육 모델 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창출 확산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860032" y="2888940"/>
            <a:ext cx="1934868" cy="16696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en-US" altLang="ko-KR" sz="5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지역인문학센터를 거점으로 연령별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맞춤형 인문교육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소외계층 대상 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희망의 인문학 추진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803740" y="3501008"/>
            <a:ext cx="2340260" cy="194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0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초등학교부터 평생교육에 이르기까지 </a:t>
            </a:r>
            <a:r>
              <a:rPr lang="ko-KR" altLang="en-US" sz="24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인문교육 확대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제목 114"/>
          <p:cNvSpPr txBox="1">
            <a:spLocks/>
          </p:cNvSpPr>
          <p:nvPr/>
        </p:nvSpPr>
        <p:spPr>
          <a:xfrm>
            <a:off x="2627784" y="2240868"/>
            <a:ext cx="1926756" cy="58477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모든 대학생 대상 인문교양교육 강화</a:t>
            </a:r>
          </a:p>
        </p:txBody>
      </p:sp>
      <p:sp>
        <p:nvSpPr>
          <p:cNvPr id="38" name="제목 114"/>
          <p:cNvSpPr txBox="1">
            <a:spLocks/>
          </p:cNvSpPr>
          <p:nvPr/>
        </p:nvSpPr>
        <p:spPr>
          <a:xfrm>
            <a:off x="4824028" y="2240868"/>
            <a:ext cx="1947724" cy="58477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평생교육 및 소외계층 인문교육</a:t>
            </a: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107504" y="2240868"/>
            <a:ext cx="2332667" cy="58477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초</a:t>
            </a:r>
            <a:r>
              <a:rPr lang="en-US" altLang="ko-KR" sz="1400" spc="-130" dirty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· 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중등 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/>
            </a:r>
            <a:b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</a:b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인문소양교육</a:t>
            </a: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1.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초</a:t>
            </a:r>
            <a:r>
              <a:rPr lang="en-US" altLang="ko-KR" sz="28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·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중등 인문소양교육 체계화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588224" y="872716"/>
            <a:ext cx="2448272" cy="57246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143508" y="872717"/>
            <a:ext cx="6300700" cy="262829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43508" y="872717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15516" y="1304764"/>
            <a:ext cx="6192688" cy="24699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교육과정 편성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`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운영을 통한 인문소양교육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 </a:t>
            </a:r>
            <a:r>
              <a:rPr lang="ko-KR" altLang="en-US" sz="12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국어</a:t>
            </a:r>
            <a:r>
              <a:rPr lang="en-US" altLang="ko-KR" sz="12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</a:t>
            </a:r>
            <a:r>
              <a:rPr lang="en-US" altLang="ko-KR" sz="12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예술 등 교과에 다양한 인문소양교육 내용 반영</a:t>
            </a:r>
            <a:r>
              <a:rPr lang="en-US" altLang="ko-KR" sz="1200" kern="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kern="0" spc="-2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고교 연극과목 신설</a:t>
            </a:r>
            <a:r>
              <a:rPr lang="en-US" altLang="ko-KR" sz="1200" kern="0" spc="-2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spc="-2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초등 고전읽기 신설</a:t>
            </a:r>
            <a:r>
              <a:rPr lang="en-US" altLang="ko-KR" sz="1200" kern="0" spc="-2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200" kern="0" spc="-2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</a:t>
            </a:r>
            <a:r>
              <a:rPr lang="en-US" altLang="ko-KR" sz="12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3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인문소양 교육 선도학교를 중심으로 인문소양교육 관련 수업 모델 개발 및 활성화</a:t>
            </a:r>
            <a:endParaRPr lang="en-US" altLang="ko-KR" sz="1300" kern="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endParaRPr lang="ko-KR" altLang="en-US" sz="12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60232" y="2636912"/>
            <a:ext cx="2340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교과학습</a:t>
            </a:r>
            <a:r>
              <a:rPr lang="en-US" altLang="ko-KR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체험활동을 통한 인문소양 증진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251520" y="872716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교육과정 편성</a:t>
            </a:r>
            <a:r>
              <a:rPr lang="en-US" altLang="ko-KR" sz="16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·</a:t>
            </a:r>
            <a:r>
              <a:rPr lang="ko-KR" altLang="en-US" sz="16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운영을 통한 인문소양 교육</a:t>
            </a:r>
            <a:endParaRPr lang="ko-KR" altLang="en-US" sz="1600" kern="0" dirty="0" smtClean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48" name="그림 47" descr="인문소양교육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736812"/>
            <a:ext cx="6162675" cy="1114425"/>
          </a:xfrm>
          <a:prstGeom prst="rect">
            <a:avLst/>
          </a:prstGeom>
        </p:spPr>
      </p:pic>
      <p:sp>
        <p:nvSpPr>
          <p:cNvPr id="49" name="모서리가 둥근 직사각형 48"/>
          <p:cNvSpPr/>
          <p:nvPr/>
        </p:nvSpPr>
        <p:spPr>
          <a:xfrm>
            <a:off x="143508" y="3645025"/>
            <a:ext cx="6300700" cy="1440160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143508" y="3645024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251520" y="3645023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체험활동 중심의 자발적 인문 활동 활성화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179512" y="4077072"/>
            <a:ext cx="6192688" cy="9459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자유학기제와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연계한 중학교 내 인문소양교육 활성화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교육과정과 연계한 독서교육 강화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학생인문학 동아리 등 자기주도적 인문학 학습지원 강화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179512" y="5193198"/>
            <a:ext cx="6300700" cy="1440160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179512" y="5193197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제목 114"/>
          <p:cNvSpPr txBox="1">
            <a:spLocks/>
          </p:cNvSpPr>
          <p:nvPr/>
        </p:nvSpPr>
        <p:spPr>
          <a:xfrm>
            <a:off x="287524" y="5193196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인문소양교육 활동 활성화를 위한 지원 체제 구축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215516" y="5625245"/>
            <a:ext cx="6192688" cy="99257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현장지원단 운영 및 교원 연수를 통해 학교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및 교원의 인문소양교육 지원 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지역 인문학센터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초중등인문소양교육센터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지역 대학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연구소와의 협력을 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통한 인문소양 교육 지원 강화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2.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모든 대학생 대상 인문교양교육 강화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588224" y="1664804"/>
            <a:ext cx="2448272" cy="381642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179512" y="1700808"/>
            <a:ext cx="6300700" cy="1476163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79512" y="1700808"/>
            <a:ext cx="6300700" cy="360039"/>
          </a:xfrm>
          <a:prstGeom prst="roundRect">
            <a:avLst>
              <a:gd name="adj" fmla="val 0"/>
            </a:avLst>
          </a:prstGeom>
          <a:solidFill>
            <a:srgbClr val="22518A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51520" y="2132855"/>
            <a:ext cx="6192688" cy="99257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교양교육 지원 체계 구축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대학별 컨설팅 실시 및 교양교육 개선을 위한 수업모델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교수학습법 발굴 지원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 계열 학생의 인문강좌 수강을 위한 지원 강화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60232" y="2636912"/>
            <a:ext cx="23402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이공계를 비롯한 모든 대학생의 기초인문소양 증진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287524" y="1700807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우수한 인문교양 강좌 질 제고 및 체제 구축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179512" y="3645026"/>
            <a:ext cx="6300700" cy="1836202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179512" y="3645025"/>
            <a:ext cx="6300700" cy="360039"/>
          </a:xfrm>
          <a:prstGeom prst="roundRect">
            <a:avLst>
              <a:gd name="adj" fmla="val 0"/>
            </a:avLst>
          </a:prstGeom>
          <a:solidFill>
            <a:srgbClr val="22518A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287524" y="3645024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우수한 기초인문 교육 모델 창출 확산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15516" y="4077073"/>
            <a:ext cx="6192688" cy="126957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CORE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 등을 통해 대학특성에 맞는 우수 기초 교양 모델 창출 확산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문학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철학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역사 등 인문학 기초 교양교과를 개발 운영하고 공대 등 타 계열 전공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대상 인문학 강좌 확산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대학 간 인문학 강의 상호교환 및 대학간 연합 모델 확산 유도</a:t>
            </a:r>
            <a:endParaRPr lang="en-US" altLang="ko-KR" sz="1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3.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평생교육기관 및 소외계층 인문교육 확대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719572" y="3717032"/>
            <a:ext cx="7848872" cy="223224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827584" y="3825044"/>
            <a:ext cx="7632848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HK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연구소 중 일부를 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지역인문학센터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지정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`,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운영하고 센터를 중심으로 평생교육 및 소외계층 대상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인문교육 실시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-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지역인문학 센터는 인문학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교육전문인력풀을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구축하고 평생학습센터*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｢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인문학진흥법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｣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9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조에 따른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인문교육기관**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협동조합 등에 제공</a:t>
            </a:r>
            <a:endParaRPr lang="ko-KR" altLang="en-US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중장년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‧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노년층 등 연령별 맞춤형 인문교육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소외계층에게는 사회적 자립을 위한‘희망의 인문학’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추진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8369" name="_x279440536" descr="EMB00000e00021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7684" y="1124744"/>
            <a:ext cx="5918200" cy="2428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진흥 기본계획 주요내용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AutoShape 55"/>
          <p:cNvSpPr>
            <a:spLocks noChangeArrowheads="1"/>
          </p:cNvSpPr>
          <p:nvPr/>
        </p:nvSpPr>
        <p:spPr bwMode="auto">
          <a:xfrm>
            <a:off x="0" y="1167079"/>
            <a:ext cx="9147600" cy="817200"/>
          </a:xfrm>
          <a:prstGeom prst="roundRect">
            <a:avLst>
              <a:gd name="adj" fmla="val 0"/>
            </a:avLst>
          </a:prstGeom>
          <a:solidFill>
            <a:schemeClr val="accent3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Shape 222"/>
          <p:cNvSpPr/>
          <p:nvPr/>
        </p:nvSpPr>
        <p:spPr>
          <a:xfrm>
            <a:off x="88860" y="1189449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II.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전문인력 양성 및 연구 다양화 등 지원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264188" y="3193368"/>
            <a:ext cx="2691833" cy="18811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28368" y="2156122"/>
            <a:ext cx="4981437" cy="1449310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466144" y="5562359"/>
            <a:ext cx="4924661" cy="946783"/>
          </a:xfrm>
          <a:prstGeom prst="roundRect">
            <a:avLst>
              <a:gd name="adj" fmla="val 2916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445302" y="5553891"/>
            <a:ext cx="4963863" cy="508229"/>
          </a:xfrm>
          <a:prstGeom prst="roundRect">
            <a:avLst>
              <a:gd name="adj" fmla="val 0"/>
            </a:avLst>
          </a:prstGeom>
          <a:solidFill>
            <a:srgbClr val="298183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55728" y="3807265"/>
            <a:ext cx="4954589" cy="1630799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28368" y="3739528"/>
            <a:ext cx="4981437" cy="451671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58156" y="2552124"/>
            <a:ext cx="4744828" cy="10618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학부 </a:t>
            </a:r>
            <a:r>
              <a:rPr lang="en-US" altLang="ko-KR" sz="14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</a:rPr>
              <a:t>· 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석사과정  </a:t>
            </a:r>
            <a:r>
              <a:rPr lang="en-US" altLang="ko-KR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대학특성에 따른 자율적 교육모델 창출</a:t>
            </a:r>
            <a:endParaRPr lang="en-US" altLang="ko-KR" sz="14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석</a:t>
            </a:r>
            <a:r>
              <a:rPr lang="ko-KR" altLang="en-US" sz="14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</a:rPr>
              <a:t>· 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 </a:t>
            </a:r>
            <a:r>
              <a:rPr lang="ko-KR" altLang="en-US" sz="14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과정생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장학금 및 독립적인 연구비 지원 확대</a:t>
            </a:r>
            <a:endParaRPr lang="en-US" altLang="ko-KR" sz="14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4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과정생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:  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연수 및 연구비 지속 지원</a:t>
            </a:r>
            <a:endParaRPr lang="ko-KR" altLang="en-US" sz="12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5" name="Picture 3" descr="E:\PNG\기타\빛광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492" y="6316419"/>
            <a:ext cx="355533" cy="4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477978" y="4112307"/>
            <a:ext cx="4929761" cy="13003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en-US" altLang="ko-KR" sz="5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개인기초연구 지원 확대 및 중장기 연구 지원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연구분야별 특성을 고려하여 중견연구자 대상으로 최대 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기존 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까지 지원</a:t>
            </a:r>
            <a:endParaRPr lang="en-US" altLang="ko-KR" sz="10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국가 전략 분야 및 융</a:t>
            </a:r>
            <a:r>
              <a:rPr lang="ko-KR" altLang="en-US" sz="12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2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</a:rPr>
              <a:t>·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복합연구 지원 체계화 </a:t>
            </a:r>
            <a:endParaRPr lang="en-US" altLang="ko-KR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→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아젠다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발굴위원회를 통한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아젠다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발굴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495590" y="6039783"/>
            <a:ext cx="4130574" cy="46935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en-US" altLang="ko-KR" sz="5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연구주체 및 운영방식 다양화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직사각형 37"/>
          <p:cNvSpPr/>
          <p:nvPr/>
        </p:nvSpPr>
        <p:spPr bwMode="auto">
          <a:xfrm>
            <a:off x="6336196" y="3399135"/>
            <a:ext cx="2521854" cy="1469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24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후속세대</a:t>
            </a:r>
            <a:r>
              <a:rPr lang="en-US" altLang="ko-KR" sz="24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endParaRPr lang="en-US" altLang="ko-KR" sz="1000" spc="-150" dirty="0" smtClean="0">
              <a:ln w="11430"/>
              <a:solidFill>
                <a:srgbClr val="19516D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24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인문학자 </a:t>
            </a:r>
            <a:endParaRPr lang="en-US" altLang="ko-KR" sz="2400" spc="-150" dirty="0" smtClean="0">
              <a:ln w="11430"/>
              <a:solidFill>
                <a:srgbClr val="19516D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24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 지원 내실화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제목 114"/>
          <p:cNvSpPr txBox="1">
            <a:spLocks/>
          </p:cNvSpPr>
          <p:nvPr/>
        </p:nvSpPr>
        <p:spPr>
          <a:xfrm>
            <a:off x="790593" y="5638728"/>
            <a:ext cx="3996444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</a:t>
            </a:r>
            <a:r>
              <a:rPr lang="ko-KR" altLang="en-US" sz="16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구거점으로서 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HK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연구소 육성</a:t>
            </a: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14869" y="2124558"/>
            <a:ext cx="4995448" cy="431871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제목 114"/>
          <p:cNvSpPr txBox="1">
            <a:spLocks/>
          </p:cNvSpPr>
          <p:nvPr/>
        </p:nvSpPr>
        <p:spPr>
          <a:xfrm>
            <a:off x="483078" y="2158606"/>
            <a:ext cx="4673376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후속세대 교육</a:t>
            </a:r>
            <a:r>
              <a:rPr lang="en-US" altLang="ko-KR" sz="16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· 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 안정적 지원</a:t>
            </a:r>
          </a:p>
        </p:txBody>
      </p:sp>
      <p:sp>
        <p:nvSpPr>
          <p:cNvPr id="46" name="제목 114"/>
          <p:cNvSpPr txBox="1">
            <a:spLocks/>
          </p:cNvSpPr>
          <p:nvPr/>
        </p:nvSpPr>
        <p:spPr>
          <a:xfrm>
            <a:off x="658695" y="3784909"/>
            <a:ext cx="4226372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인문학자의 연구 지원 내실화</a:t>
            </a:r>
          </a:p>
        </p:txBody>
      </p:sp>
      <p:sp>
        <p:nvSpPr>
          <p:cNvPr id="47" name="아래쪽 화살표 46"/>
          <p:cNvSpPr>
            <a:spLocks noChangeAspect="1"/>
          </p:cNvSpPr>
          <p:nvPr/>
        </p:nvSpPr>
        <p:spPr>
          <a:xfrm rot="16200000">
            <a:off x="5446157" y="3869255"/>
            <a:ext cx="829866" cy="734011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25227653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3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4.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 후속세대 교육</a:t>
            </a:r>
            <a:r>
              <a:rPr lang="en-US" altLang="ko-KR" sz="2800" spc="-13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·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연구 안정적 지원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660232" y="1592796"/>
            <a:ext cx="2340260" cy="475252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15516" y="1592796"/>
            <a:ext cx="6300700" cy="172819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15516" y="1592796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87524" y="2024843"/>
            <a:ext cx="6192688" cy="126957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단계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CORE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사업을 통해 대학 특성에 따른 자율적 모델 창출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 (A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옥스퍼드대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(PPE;  Philosophy, Politics &amp; Economics)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활용하여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철학과 정치 경제학을 연계한 자체 융합 모델 마련</a:t>
            </a:r>
            <a:endParaRPr lang="en-US" altLang="ko-KR" sz="1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단계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창출된 우수 모델을 각 대학에 확산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안착 시킬 수 있도록 지원</a:t>
            </a:r>
            <a:endParaRPr lang="ko-KR" altLang="en-US" sz="13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60232" y="2996952"/>
            <a:ext cx="2340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후속세대의 안정적 성장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323528" y="1592795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[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학부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-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석사과정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] 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대학의 자율적 교육모델 지속 지원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215516" y="3645026"/>
            <a:ext cx="6300700" cy="118813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215516" y="3645025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323528" y="3645024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[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석박사과정생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] 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장학금 및 독립적인 연구비 지원 확대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51520" y="4077073"/>
            <a:ext cx="6192688" cy="66941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석박사과정생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BK21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플러스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CORE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 장학금 중심 지원 유지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박사과정생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우수 연구자로 성장할 수 있도록 독립적인 연구비 지원 확대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251520" y="5229202"/>
            <a:ext cx="6300700" cy="1116122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51520" y="5229201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제목 114"/>
          <p:cNvSpPr txBox="1">
            <a:spLocks/>
          </p:cNvSpPr>
          <p:nvPr/>
        </p:nvSpPr>
        <p:spPr>
          <a:xfrm>
            <a:off x="359532" y="5229200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[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박사후연구원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] 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연수 및 연구비 지원 지속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287524" y="5661249"/>
            <a:ext cx="6192688" cy="66941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학위 취득 후 취업과 연계할 수 있도록 대학</a:t>
            </a:r>
            <a:r>
              <a:rPr lang="en-US" altLang="ko-KR" sz="13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국공립 연구기관에서의 연수기회 확대</a:t>
            </a:r>
            <a:endParaRPr lang="en-US" altLang="ko-KR" sz="1300" kern="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학술 연구교수 지원확대로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전임급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연구원 직전단계의 일자리 대체 지원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3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5.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인문학자 연구 지원 내실화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660232" y="1160748"/>
            <a:ext cx="2340260" cy="475252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15516" y="1160749"/>
            <a:ext cx="6300700" cy="2088232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15516" y="1160749"/>
            <a:ext cx="6300700" cy="36003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51520" y="1628800"/>
            <a:ext cx="6192688" cy="15465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문학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역사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철학 등 기초 인문학 중점 육성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 분야별 특성 등을 고려하여 기존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3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년에서 최대 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년까지 지원할 수 있도록 개선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- 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장기연구는  연구비는 소액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12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백만원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이내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으로 하되 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년까지 지원</a:t>
            </a:r>
            <a:endParaRPr lang="en-US" altLang="ko-KR" sz="12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- 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중기연구는  기 수행한 연구를 심화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`,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발전 시킬 수 있도록 최대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년까지 후속연구 추가 지원</a:t>
            </a:r>
            <a:endParaRPr lang="en-US" altLang="ko-KR" sz="12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인문학의 균형적인 발전을 위해 희랍어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아프리카 연구 등 소외분야 지속 지원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60232" y="2780928"/>
            <a:ext cx="2340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연구의 다양화</a:t>
            </a:r>
            <a:r>
              <a:rPr lang="en-US" altLang="ko-KR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심층화</a:t>
            </a:r>
            <a:r>
              <a:rPr lang="en-US" altLang="ko-KR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융복합화</a:t>
            </a: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지원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323528" y="1160748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기초 연구 지원 확대 및 중장기 연구 지원 신설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251520" y="3429001"/>
            <a:ext cx="6300700" cy="118813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251520" y="3429000"/>
            <a:ext cx="6300700" cy="36003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359532" y="3428999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국가 전략 분야 및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융복합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연구 지원 체계화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87524" y="3861048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아젠다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발굴위원회를 통해 국가 전략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아젠다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발굴 체계 확립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창의적 아이디어를 바탕으로 한 인문학 기반의 사업화 모델 창출 확산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251520" y="4833158"/>
            <a:ext cx="6300700" cy="1116122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51520" y="4833157"/>
            <a:ext cx="6300700" cy="36003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제목 114"/>
          <p:cNvSpPr txBox="1">
            <a:spLocks/>
          </p:cNvSpPr>
          <p:nvPr/>
        </p:nvSpPr>
        <p:spPr>
          <a:xfrm>
            <a:off x="359532" y="4833156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글로벌 경쟁력 확보를 위한 국제 공동 연구 확대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287524" y="5265205"/>
            <a:ext cx="6192688" cy="6924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미국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중국 중심의 공동연구에서 유럽 등으로 연구 네트워크를 다변화하고 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주요국 인문 사회 연구 기관과 연계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3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5.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인문학자 연구 지원 내실화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660232" y="1592796"/>
            <a:ext cx="2340260" cy="39244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15516" y="1628801"/>
            <a:ext cx="6300700" cy="1944216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15516" y="1628801"/>
            <a:ext cx="6300700" cy="36003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87524" y="2060847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인문자산 </a:t>
            </a:r>
            <a:r>
              <a:rPr lang="ko-KR" altLang="en-US" sz="12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원스톱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포털 서비스 구축</a:t>
            </a:r>
            <a:endParaRPr lang="en-US" altLang="ko-KR" sz="12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-  (1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단계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교육부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문체부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소관 출연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유관기관과 연계하여 우리나</a:t>
            </a:r>
            <a:r>
              <a:rPr lang="ko-KR" altLang="en-US" sz="1200" kern="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라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인문학 연구 성과 정보 탑재</a:t>
            </a:r>
            <a:endParaRPr lang="en-US" altLang="ko-KR" sz="12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-  (2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단계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우리나라 전체 디지털 인문학 자료 집대성</a:t>
            </a:r>
            <a:endParaRPr lang="en-US" altLang="ko-KR" sz="12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기초사전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동서양 고전 문헌 등 디지털화 추진</a:t>
            </a:r>
            <a:endParaRPr lang="en-US" altLang="ko-KR" sz="12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60232" y="2744924"/>
            <a:ext cx="2340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연구의 다양화</a:t>
            </a:r>
            <a:r>
              <a:rPr lang="en-US" altLang="ko-KR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심층화</a:t>
            </a:r>
            <a:r>
              <a:rPr lang="en-US" altLang="ko-KR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융복합화</a:t>
            </a: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지원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323528" y="1628800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DB 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확충 등을 위한 디지털 인문학 연구 지원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215516" y="4041070"/>
            <a:ext cx="6300700" cy="147616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215516" y="4041069"/>
            <a:ext cx="6300700" cy="36003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323528" y="4041068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 몰입도 제고를 위한 연구자 친화적 환경 조성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51520" y="4473115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연구자체에 집중할 수 있도록 연차점검 폐지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보고서 제출로 대체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등 평가 간소화</a:t>
            </a:r>
            <a:endParaRPr lang="en-US" altLang="ko-KR" sz="1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정량평가와 </a:t>
            </a:r>
            <a:r>
              <a:rPr lang="ko-KR" altLang="en-US" sz="1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질적평가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동시 시행 등 평가 체계 개선</a:t>
            </a:r>
            <a:endParaRPr lang="en-US" altLang="ko-KR" sz="1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 기여도 등을 고려한 인센티브 현실화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chemeClr val="accent3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6.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 교육연구 거점으로서 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HK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연구소 육성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1619672" y="1628800"/>
          <a:ext cx="6228692" cy="2138335"/>
        </p:xfrm>
        <a:graphic>
          <a:graphicData uri="http://schemas.openxmlformats.org/drawingml/2006/table">
            <a:tbl>
              <a:tblPr/>
              <a:tblGrid>
                <a:gridCol w="1069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0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5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78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29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24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72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17200" marR="17200" marT="17200" marB="172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>
                          <a:solidFill>
                            <a:srgbClr val="000000"/>
                          </a:solidFill>
                          <a:latin typeface="HY중고딕"/>
                        </a:rPr>
                        <a:t>HK(</a:t>
                      </a:r>
                      <a:r>
                        <a:rPr lang="el-GR" sz="1200" kern="0" spc="-10" dirty="0">
                          <a:solidFill>
                            <a:srgbClr val="000000"/>
                          </a:solidFill>
                          <a:ea typeface="HY중고딕"/>
                        </a:rPr>
                        <a:t>ʹ</a:t>
                      </a:r>
                      <a:r>
                        <a:rPr lang="el-GR" sz="1200" kern="0" spc="-10" dirty="0">
                          <a:solidFill>
                            <a:srgbClr val="000000"/>
                          </a:solidFill>
                          <a:latin typeface="HY중고딕"/>
                        </a:rPr>
                        <a:t>07~</a:t>
                      </a:r>
                      <a:r>
                        <a:rPr lang="el-GR" sz="1200" kern="0" spc="-10" dirty="0">
                          <a:solidFill>
                            <a:srgbClr val="000000"/>
                          </a:solidFill>
                          <a:ea typeface="HY중고딕"/>
                        </a:rPr>
                        <a:t>ʹ</a:t>
                      </a:r>
                      <a:r>
                        <a:rPr lang="el-GR" sz="1200" kern="0" spc="-10" dirty="0">
                          <a:solidFill>
                            <a:srgbClr val="000000"/>
                          </a:solidFill>
                          <a:latin typeface="HY중고딕"/>
                        </a:rPr>
                        <a:t>16)</a:t>
                      </a:r>
                      <a:endParaRPr lang="el-GR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17200" marR="17200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0">
                          <a:solidFill>
                            <a:srgbClr val="000000"/>
                          </a:solidFill>
                          <a:ea typeface="HY중고딕"/>
                        </a:rPr>
                        <a:t>사업 개편</a:t>
                      </a:r>
                      <a:r>
                        <a:rPr lang="en-US" altLang="ko-KR" sz="1200" b="1" kern="0" spc="-10">
                          <a:solidFill>
                            <a:srgbClr val="000000"/>
                          </a:solidFill>
                          <a:latin typeface="HY중고딕"/>
                        </a:rPr>
                        <a:t>(</a:t>
                      </a:r>
                      <a:r>
                        <a:rPr lang="el-GR" sz="1200" b="1" kern="0" spc="-10">
                          <a:solidFill>
                            <a:srgbClr val="000000"/>
                          </a:solidFill>
                          <a:ea typeface="HY중고딕"/>
                        </a:rPr>
                        <a:t>ʹ</a:t>
                      </a:r>
                      <a:r>
                        <a:rPr lang="el-GR" sz="1200" b="1" kern="0" spc="-10">
                          <a:solidFill>
                            <a:srgbClr val="000000"/>
                          </a:solidFill>
                          <a:latin typeface="HY중고딕"/>
                        </a:rPr>
                        <a:t>17~)</a:t>
                      </a:r>
                      <a:endParaRPr lang="el-GR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17200" marR="17200" marT="17200" marB="17200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97">
                <a:tc gridSpan="3">
                  <a:txBody>
                    <a:bodyPr/>
                    <a:lstStyle/>
                    <a:p>
                      <a:pPr marL="0" marR="54991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14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a typeface="HY중고딕"/>
                        </a:rPr>
                        <a:t>유형 다양화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8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80">
                          <a:solidFill>
                            <a:srgbClr val="000000"/>
                          </a:solidFill>
                          <a:latin typeface="HY중고딕"/>
                        </a:rPr>
                        <a:t>Bottom-Up</a:t>
                      </a:r>
                      <a:endParaRPr lang="en-US" sz="1000" kern="0" spc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70">
                          <a:solidFill>
                            <a:srgbClr val="000000"/>
                          </a:solidFill>
                          <a:ea typeface="HY중고딕"/>
                        </a:rPr>
                        <a:t>선정방식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인문분야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50" dirty="0">
                          <a:solidFill>
                            <a:srgbClr val="000000"/>
                          </a:solidFill>
                          <a:latin typeface="HY중고딕"/>
                        </a:rPr>
                        <a:t>Bottom-Up</a:t>
                      </a:r>
                      <a:endParaRPr lang="en-US" sz="10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50" dirty="0">
                          <a:solidFill>
                            <a:srgbClr val="000000"/>
                          </a:solidFill>
                          <a:ea typeface="HY중고딕"/>
                        </a:rPr>
                        <a:t>선정방식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인문기초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학문분야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소외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․</a:t>
                      </a: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보호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latin typeface="HY중고딕"/>
                        </a:rPr>
                        <a:t>/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10">
                          <a:solidFill>
                            <a:srgbClr val="000000"/>
                          </a:solidFill>
                          <a:ea typeface="HY중고딕"/>
                        </a:rPr>
                        <a:t>창의</a:t>
                      </a:r>
                      <a:r>
                        <a:rPr lang="en-US" altLang="ko-KR" sz="1200" kern="0" spc="-310">
                          <a:solidFill>
                            <a:srgbClr val="000000"/>
                          </a:solidFill>
                          <a:ea typeface="HY중고딕"/>
                        </a:rPr>
                        <a:t>․</a:t>
                      </a:r>
                      <a:r>
                        <a:rPr lang="ko-KR" altLang="en-US" sz="1200" kern="0" spc="-310">
                          <a:solidFill>
                            <a:srgbClr val="000000"/>
                          </a:solidFill>
                          <a:ea typeface="HY중고딕"/>
                        </a:rPr>
                        <a:t>도전 분야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2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해외지역분야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latin typeface="HY중고딕"/>
                        </a:rPr>
                        <a:t>(</a:t>
                      </a: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일방향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latin typeface="HY중고딕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해외지역분야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latin typeface="HY중고딕"/>
                        </a:rPr>
                        <a:t>(</a:t>
                      </a: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a typeface="HY중고딕"/>
                        </a:rPr>
                        <a:t>쌍방향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latin typeface="HY중고딕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91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a typeface="HY중고딕"/>
                        </a:rPr>
                        <a:t>신설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30">
                          <a:solidFill>
                            <a:srgbClr val="000000"/>
                          </a:solidFill>
                          <a:latin typeface="HY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30" dirty="0">
                          <a:solidFill>
                            <a:srgbClr val="000000"/>
                          </a:solidFill>
                          <a:latin typeface="HY중고딕"/>
                        </a:rPr>
                        <a:t>-</a:t>
                      </a:r>
                      <a:endParaRPr 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50">
                          <a:solidFill>
                            <a:srgbClr val="000000"/>
                          </a:solidFill>
                          <a:latin typeface="HY중고딕"/>
                        </a:rPr>
                        <a:t>Top-Down</a:t>
                      </a:r>
                      <a:endParaRPr lang="en-US" sz="1000" kern="0" spc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90">
                          <a:solidFill>
                            <a:srgbClr val="000000"/>
                          </a:solidFill>
                          <a:ea typeface="HY중고딕"/>
                        </a:rPr>
                        <a:t>선정방식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50" dirty="0">
                          <a:solidFill>
                            <a:srgbClr val="000000"/>
                          </a:solidFill>
                          <a:ea typeface="HY중고딕"/>
                        </a:rPr>
                        <a:t>국가 전략</a:t>
                      </a:r>
                      <a:r>
                        <a:rPr lang="en-US" altLang="ko-KR" sz="1200" kern="0" spc="-150" dirty="0">
                          <a:solidFill>
                            <a:srgbClr val="000000"/>
                          </a:solidFill>
                          <a:latin typeface="HY중고딕"/>
                        </a:rPr>
                        <a:t>·</a:t>
                      </a:r>
                      <a:r>
                        <a:rPr lang="ko-KR" altLang="en-US" sz="1200" kern="0" spc="-150" dirty="0" err="1">
                          <a:solidFill>
                            <a:srgbClr val="000000"/>
                          </a:solidFill>
                          <a:ea typeface="HY중고딕"/>
                        </a:rPr>
                        <a:t>융복합</a:t>
                      </a:r>
                      <a:r>
                        <a:rPr lang="ko-KR" altLang="en-US" sz="1200" kern="0" spc="-150" dirty="0">
                          <a:solidFill>
                            <a:srgbClr val="000000"/>
                          </a:solidFill>
                          <a:ea typeface="HY중고딕"/>
                        </a:rPr>
                        <a:t> 분야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2213" marR="62213" marT="17200" marB="172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2468" name="_x279442936" descr="EMB00000e0002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020" y="2384884"/>
            <a:ext cx="223838" cy="868363"/>
          </a:xfrm>
          <a:prstGeom prst="rect">
            <a:avLst/>
          </a:prstGeom>
          <a:noFill/>
        </p:spPr>
      </p:pic>
      <p:sp>
        <p:nvSpPr>
          <p:cNvPr id="33" name="모서리가 둥근 직사각형 32"/>
          <p:cNvSpPr/>
          <p:nvPr/>
        </p:nvSpPr>
        <p:spPr>
          <a:xfrm>
            <a:off x="503548" y="4185085"/>
            <a:ext cx="8388932" cy="187220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503548" y="4185085"/>
            <a:ext cx="8388932" cy="36003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75556" y="4617131"/>
            <a:ext cx="8245122" cy="13157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연구주제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문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‧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사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‧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철 등 기초인문분야 연구소의 안정적 육성 및 소외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․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보호 분야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창의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․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도전적 연구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해외 우수 연구소와 쌍방향 교류 모델 신설 지원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운영방식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Top-Down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선정방식과 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Bottom-Up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선정방식 병행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국가 전략적 </a:t>
            </a:r>
            <a:r>
              <a:rPr lang="ko-KR" altLang="en-US" sz="1400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아젠다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등 </a:t>
            </a:r>
            <a:r>
              <a:rPr lang="ko-KR" altLang="en-US" sz="1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특정주제에 대해 타 연구소 소속 연구자가 함께 연구에 참여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할 수 있도록 개선</a:t>
            </a:r>
          </a:p>
        </p:txBody>
      </p:sp>
      <p:sp>
        <p:nvSpPr>
          <p:cNvPr id="37" name="제목 114"/>
          <p:cNvSpPr txBox="1">
            <a:spLocks/>
          </p:cNvSpPr>
          <p:nvPr/>
        </p:nvSpPr>
        <p:spPr>
          <a:xfrm>
            <a:off x="611560" y="4185084"/>
            <a:ext cx="8149248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 주제 및 운영 방식 다양화</a:t>
            </a: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진흥 기본계획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 내용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974912" y="5723772"/>
            <a:ext cx="3350322" cy="90604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2" name="아래쪽 화살표 21"/>
          <p:cNvSpPr>
            <a:spLocks noChangeAspect="1"/>
          </p:cNvSpPr>
          <p:nvPr/>
        </p:nvSpPr>
        <p:spPr>
          <a:xfrm>
            <a:off x="4191534" y="4725144"/>
            <a:ext cx="829866" cy="864096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503547" y="2205330"/>
            <a:ext cx="3888433" cy="239081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92393" y="2186095"/>
            <a:ext cx="3900772" cy="677599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4845978" y="2244394"/>
            <a:ext cx="3758469" cy="235174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4845978" y="2200611"/>
            <a:ext cx="3758469" cy="678193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503390" y="2967007"/>
            <a:ext cx="3888590" cy="13388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인문도시를 </a:t>
            </a:r>
            <a:r>
              <a:rPr lang="en-US" altLang="ko-KR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인문역사문화도시</a:t>
            </a:r>
            <a:r>
              <a:rPr lang="en-US" altLang="ko-KR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”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브랜드화</a:t>
            </a:r>
            <a:endParaRPr lang="en-US" altLang="ko-KR" sz="14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4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온오프라인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인문학 강좌 활성화</a:t>
            </a:r>
            <a:endParaRPr lang="en-US" altLang="ko-KR" sz="14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중앙행정기관 행사와 </a:t>
            </a:r>
            <a:r>
              <a:rPr lang="ko-KR" altLang="en-US" sz="1400" kern="0" spc="-12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지자체</a:t>
            </a:r>
            <a:r>
              <a:rPr lang="ko-KR" altLang="en-US" sz="14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행사 간 연계 추진</a:t>
            </a:r>
            <a:endParaRPr lang="en-US" altLang="ko-KR" sz="14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(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예시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교육부 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인문주간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 + </a:t>
            </a:r>
            <a:r>
              <a:rPr lang="ko-KR" altLang="en-US" sz="10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문체부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문화의 달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 </a:t>
            </a:r>
            <a:r>
              <a:rPr lang="ko-KR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행사</a:t>
            </a:r>
            <a:endParaRPr lang="ko-KR" altLang="en-US" sz="12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3" name="Picture 3" descr="E:\PNG\기타\빛광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442" y="3647870"/>
            <a:ext cx="355533" cy="4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직사각형 33"/>
          <p:cNvSpPr/>
          <p:nvPr/>
        </p:nvSpPr>
        <p:spPr>
          <a:xfrm>
            <a:off x="4829308" y="2893915"/>
            <a:ext cx="3775139" cy="136960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en-US" altLang="ko-KR" sz="5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글로벌 인문학 전문가 양성 및 해외거점 마련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해외거점을 중심으로 인문학 연구성과의 국제적 확산</a:t>
            </a:r>
            <a:endParaRPr lang="en-US" altLang="ko-KR" sz="13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세계 인문학포럼 국제적 위상 제고</a:t>
            </a:r>
            <a:endParaRPr lang="ko-KR" altLang="en-US" sz="1300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3082924" y="5856476"/>
            <a:ext cx="31151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spc="-150" dirty="0" smtClean="0">
                <a:ln w="11430"/>
                <a:solidFill>
                  <a:srgbClr val="19516D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대중화 확산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제목 114"/>
          <p:cNvSpPr txBox="1">
            <a:spLocks/>
          </p:cNvSpPr>
          <p:nvPr/>
        </p:nvSpPr>
        <p:spPr>
          <a:xfrm>
            <a:off x="5053071" y="2360952"/>
            <a:ext cx="3479369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성과의 글로벌 확산</a:t>
            </a: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613462" y="2327855"/>
            <a:ext cx="3670506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국내 인문학 대중화 기반 마련</a:t>
            </a:r>
          </a:p>
        </p:txBody>
      </p:sp>
      <p:sp>
        <p:nvSpPr>
          <p:cNvPr id="29" name="AutoShape 55"/>
          <p:cNvSpPr>
            <a:spLocks noChangeArrowheads="1"/>
          </p:cNvSpPr>
          <p:nvPr/>
        </p:nvSpPr>
        <p:spPr bwMode="auto">
          <a:xfrm>
            <a:off x="0" y="1176812"/>
            <a:ext cx="9147600" cy="817200"/>
          </a:xfrm>
          <a:prstGeom prst="roundRect">
            <a:avLst>
              <a:gd name="adj" fmla="val 0"/>
            </a:avLst>
          </a:prstGeom>
          <a:solidFill>
            <a:srgbClr val="248C73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Shape 222"/>
          <p:cNvSpPr/>
          <p:nvPr/>
        </p:nvSpPr>
        <p:spPr>
          <a:xfrm>
            <a:off x="90223" y="1209634"/>
            <a:ext cx="8969880" cy="615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233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III</a:t>
            </a:r>
            <a:r>
              <a:rPr lang="en-US" altLang="ko-KR" sz="2800" spc="-84" dirty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.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연구성과의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확산을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통한 인문학 대중화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051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rgbClr val="248C6E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7.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국내 인문학 대중화 기반 마련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588224" y="1052736"/>
            <a:ext cx="2340260" cy="50405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15516" y="1016732"/>
            <a:ext cx="6300700" cy="205222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15516" y="1016732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51520" y="1484784"/>
            <a:ext cx="6192688" cy="159274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17년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부터“유럽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문화수도”와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같이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지역의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인문학적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역사·문화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등을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바탕으로‘인문역사문화도시’로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개편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지자체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사단법인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통영 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박경리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기념관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등과 대학이 연계하여 신청하도록 하고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선택과 집중 원칙에 따라 지원 개수는 줄이고 지원액은 상향 조정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지자체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인문자산 및 지역 인프라 활용을 통한 지역 행사 등 프로그램 다양화</a:t>
            </a:r>
            <a:endParaRPr lang="ko-KR" altLang="en-US" sz="13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24228" y="3032956"/>
            <a:ext cx="23402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국내 인문학 대중화 확산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323528" y="1016731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인문도시를 지역의 인문학적 역사문화도시로 브랜드화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215516" y="3212977"/>
            <a:ext cx="6300700" cy="1476162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215516" y="3212976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323528" y="3212975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전담기관을 통한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온오프라인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강좌 활성화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87524" y="3645024"/>
            <a:ext cx="6336704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기존의 오프라인 강좌중심에서 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온ㆍ오프라인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투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트랙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(two-track)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방식의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맞춤형 강좌 개발</a:t>
            </a:r>
          </a:p>
          <a:p>
            <a:pPr fontAlgn="base">
              <a:buFont typeface="Wingdings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(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오프라인 강좌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청중의 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니즈를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반영한 차별화된 맞춤형 현장 강좌 보급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(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온라인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인문강좌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신설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K-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MOOC등을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활용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우수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인문강좌를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일반인에게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제공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ko-KR" altLang="en-US" sz="1200" dirty="0" smtClean="0"/>
              <a:t>	</a:t>
            </a:r>
            <a:endParaRPr lang="ko-KR" altLang="en-US" sz="1200" dirty="0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215516" y="4833158"/>
            <a:ext cx="6300700" cy="126013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15516" y="4833157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제목 114"/>
          <p:cNvSpPr txBox="1">
            <a:spLocks/>
          </p:cNvSpPr>
          <p:nvPr/>
        </p:nvSpPr>
        <p:spPr>
          <a:xfrm>
            <a:off x="323528" y="4833156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중앙행정기관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-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지자체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간 협력체계 구축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251520" y="5301208"/>
            <a:ext cx="6192688" cy="6924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400" b="1" dirty="0" smtClean="0"/>
              <a:t>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중앙행정기관의 행사*와 전국의 인문도시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지자체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연계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를 통한 다양한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 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체험 문화 행사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추진</a:t>
            </a:r>
          </a:p>
          <a:p>
            <a:pPr fontAlgn="base"/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*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예시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교육부 인문주간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(Humanities Week),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문화체육관광부 “문화의 달 행사”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rgbClr val="248C6E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8. 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인문학 성과의 글로벌 확산 기반 마련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588224" y="1052736"/>
            <a:ext cx="2340260" cy="529258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15516" y="1016732"/>
            <a:ext cx="6300700" cy="205222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15516" y="1016732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51520" y="1484784"/>
            <a:ext cx="6192688" cy="184665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언어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역사</a:t>
            </a:r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문화에 정통한 글로벌 지역 전문가 육성</a:t>
            </a:r>
            <a:endParaRPr lang="en-US" altLang="ko-KR" sz="1300" kern="0" spc="-12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- (A</a:t>
            </a:r>
            <a:r>
              <a:rPr lang="ko-KR" altLang="en-US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대</a:t>
            </a:r>
            <a:r>
              <a:rPr lang="en-US" altLang="ko-KR" sz="12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중남미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EU,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러시아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중앙아시아 등 세계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6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개 권역 특성에 따른 지역 맞춤형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교육 과정 구축 및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8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개 지역연구소가 참여하여 교과과정 협의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itchFamily="2" charset="2"/>
              <a:buChar char="ü"/>
            </a:pP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인문한국</a:t>
            </a:r>
            <a:r>
              <a:rPr lang="en-US" altLang="ko-KR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(HK) </a:t>
            </a:r>
            <a:r>
              <a:rPr lang="ko-KR" altLang="en-US" sz="13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개편시</a:t>
            </a:r>
            <a:r>
              <a:rPr lang="ko-KR" altLang="en-US" sz="13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해외기관교류 유형을 신설하여 세계 각 지역 우수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연구소와  동 연구 확대</a:t>
            </a: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ko-KR" altLang="en-US" sz="13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24228" y="3032956"/>
            <a:ext cx="2340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국내 인문학 성과의 글로벌 확산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323528" y="1016731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글로벌 인문학 전문가 양성 및 해외거점 마련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215516" y="3212977"/>
            <a:ext cx="6300700" cy="118813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215516" y="3212976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323528" y="3212975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해외 거점을 중심으로 인문학 연구성과의 국제적 확산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87524" y="3645024"/>
            <a:ext cx="6336704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국내 우수 연구 성과물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우수저서 및 학술지 요약문 번역지원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endParaRPr lang="ko-KR" altLang="en-US" sz="8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우수 논문의 국내 학술지 게재 유도를 통해 국내 학술지 위상 강화</a:t>
            </a:r>
            <a:endParaRPr lang="en-US" altLang="ko-KR" sz="1200" b="1" dirty="0" smtClean="0"/>
          </a:p>
          <a:p>
            <a:pPr fontAlgn="base"/>
            <a:r>
              <a:rPr lang="ko-KR" altLang="en-US" sz="1200" dirty="0" smtClean="0"/>
              <a:t>	</a:t>
            </a:r>
            <a:endParaRPr lang="ko-KR" altLang="en-US" sz="1200" dirty="0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251520" y="4617134"/>
            <a:ext cx="6300700" cy="1728190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51520" y="4617133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제목 114"/>
          <p:cNvSpPr txBox="1">
            <a:spLocks/>
          </p:cNvSpPr>
          <p:nvPr/>
        </p:nvSpPr>
        <p:spPr>
          <a:xfrm>
            <a:off x="359532" y="4617132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세계 인문학포럼 국제적 위상 제고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323528" y="5085184"/>
            <a:ext cx="6192688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400" b="1" dirty="0" smtClean="0"/>
              <a:t>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스위스 다보스 포럼*과 같이 범국가적 이슈를 공유하는 세계적 포럼으로 육성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-  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접근성이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좋고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인문학적 자산이 많은 국내도시를 선정하여 “세계 인문학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포럼 도시”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로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집중 브랜드화 하는 방안 모색</a:t>
            </a:r>
          </a:p>
          <a:p>
            <a:pPr fontAlgn="base"/>
            <a:r>
              <a:rPr lang="en-US" altLang="ko-KR" sz="1300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-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유네스코 및 각국의 인문학진흥기관*과 상시 공동 협력 체제 구축하여 다양한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국가의 우수한 학자가 참여할 수 있도록 유도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진흥 기본계획 주요 내용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14631" y="2156121"/>
            <a:ext cx="5179762" cy="2316995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06872" y="4648865"/>
            <a:ext cx="5151844" cy="1300415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79512" y="4581128"/>
            <a:ext cx="5179762" cy="451671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37536" y="2585992"/>
            <a:ext cx="5162556" cy="24237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(</a:t>
            </a:r>
            <a:r>
              <a:rPr lang="ko-KR" altLang="en-US" sz="13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범정부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)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인문학 및 인문정신문화 진흥심의회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운영으로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인문학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진흥을 위한 의제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·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담론 및 협업과제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발굴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pple SD 산돌고딕 Neo 볼드체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(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관계부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처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교육부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3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문체부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간 협업으로 인프라 공동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활용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- (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예시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인문주간 연계 지원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공동 국제학술대회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개최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인문학 전담기관을 허브로 인문학 관련 국내외 기관 간 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pple SD 산돌고딕 Neo 볼드체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    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네트워크 강화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pple SD 산돌고딕 Neo 볼드체"/>
            </a:endParaRPr>
          </a:p>
          <a:p>
            <a:pPr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endParaRPr lang="ko-KR" altLang="en-US" sz="12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201131" y="2124558"/>
            <a:ext cx="5194329" cy="431871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제목 114"/>
          <p:cNvSpPr txBox="1">
            <a:spLocks/>
          </p:cNvSpPr>
          <p:nvPr/>
        </p:nvSpPr>
        <p:spPr>
          <a:xfrm>
            <a:off x="347605" y="2158606"/>
            <a:ext cx="4794069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범정부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협업 강화 및 인문학 진흥 전담 조직 운영</a:t>
            </a:r>
          </a:p>
        </p:txBody>
      </p:sp>
      <p:sp>
        <p:nvSpPr>
          <p:cNvPr id="46" name="제목 114"/>
          <p:cNvSpPr txBox="1">
            <a:spLocks/>
          </p:cNvSpPr>
          <p:nvPr/>
        </p:nvSpPr>
        <p:spPr>
          <a:xfrm>
            <a:off x="488103" y="4626509"/>
            <a:ext cx="451683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안정적 인문학 진흥을 위한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법재정적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기반확보</a:t>
            </a:r>
          </a:p>
        </p:txBody>
      </p:sp>
      <p:sp>
        <p:nvSpPr>
          <p:cNvPr id="24" name="AutoShape 55"/>
          <p:cNvSpPr>
            <a:spLocks noChangeArrowheads="1"/>
          </p:cNvSpPr>
          <p:nvPr/>
        </p:nvSpPr>
        <p:spPr bwMode="auto">
          <a:xfrm>
            <a:off x="-1629" y="1216008"/>
            <a:ext cx="9147600" cy="817200"/>
          </a:xfrm>
          <a:prstGeom prst="roundRect">
            <a:avLst>
              <a:gd name="adj" fmla="val 0"/>
            </a:avLst>
          </a:prstGeom>
          <a:solidFill>
            <a:schemeClr val="accent4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Shape 222"/>
          <p:cNvSpPr/>
          <p:nvPr/>
        </p:nvSpPr>
        <p:spPr>
          <a:xfrm>
            <a:off x="226086" y="1267808"/>
            <a:ext cx="8631964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algn="ctr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en-US" altLang="ko-KR" sz="2800" spc="-84" dirty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I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V.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정책 </a:t>
            </a:r>
            <a:r>
              <a:rPr lang="ko-KR" altLang="en-US" sz="28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효과성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제고를 위한 행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재정적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기반 구축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5550866" y="2517906"/>
            <a:ext cx="3456285" cy="3281510"/>
            <a:chOff x="4613027" y="984721"/>
            <a:chExt cx="3965020" cy="3915485"/>
          </a:xfrm>
        </p:grpSpPr>
        <p:sp>
          <p:nvSpPr>
            <p:cNvPr id="32" name="Shape 489"/>
            <p:cNvSpPr/>
            <p:nvPr/>
          </p:nvSpPr>
          <p:spPr>
            <a:xfrm flipH="1">
              <a:off x="4880260" y="1999085"/>
              <a:ext cx="678697" cy="15746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33" name="Shape 462"/>
            <p:cNvSpPr/>
            <p:nvPr/>
          </p:nvSpPr>
          <p:spPr>
            <a:xfrm flipV="1">
              <a:off x="7124061" y="1391081"/>
              <a:ext cx="499104" cy="240199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39" name="Shape 514"/>
            <p:cNvSpPr/>
            <p:nvPr/>
          </p:nvSpPr>
          <p:spPr>
            <a:xfrm flipH="1" flipV="1">
              <a:off x="8031697" y="3284465"/>
              <a:ext cx="304558" cy="673741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40" name="Shape 456"/>
            <p:cNvSpPr/>
            <p:nvPr/>
          </p:nvSpPr>
          <p:spPr>
            <a:xfrm flipH="1">
              <a:off x="5656538" y="1087081"/>
              <a:ext cx="874474" cy="243952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42" name="Shape 457"/>
            <p:cNvSpPr/>
            <p:nvPr/>
          </p:nvSpPr>
          <p:spPr>
            <a:xfrm flipH="1" flipV="1">
              <a:off x="4924682" y="3984478"/>
              <a:ext cx="619264" cy="634276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43" name="Shape 458"/>
            <p:cNvSpPr/>
            <p:nvPr/>
          </p:nvSpPr>
          <p:spPr>
            <a:xfrm flipH="1">
              <a:off x="7663894" y="3946947"/>
              <a:ext cx="649844" cy="643366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48" name="Shape 459"/>
            <p:cNvSpPr/>
            <p:nvPr/>
          </p:nvSpPr>
          <p:spPr>
            <a:xfrm flipV="1">
              <a:off x="6598566" y="4641271"/>
              <a:ext cx="1009586" cy="146372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49" name="Shape 460"/>
            <p:cNvSpPr/>
            <p:nvPr/>
          </p:nvSpPr>
          <p:spPr>
            <a:xfrm flipV="1">
              <a:off x="4784926" y="2637113"/>
              <a:ext cx="466276" cy="350388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0" name="Shape 461"/>
            <p:cNvSpPr/>
            <p:nvPr/>
          </p:nvSpPr>
          <p:spPr>
            <a:xfrm flipH="1" flipV="1">
              <a:off x="6599036" y="1130467"/>
              <a:ext cx="461163" cy="523333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1" name="Shape 466"/>
            <p:cNvSpPr/>
            <p:nvPr/>
          </p:nvSpPr>
          <p:spPr>
            <a:xfrm flipH="1" flipV="1">
              <a:off x="6691582" y="1094607"/>
              <a:ext cx="833936" cy="255191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2" name="Shape 467"/>
            <p:cNvSpPr/>
            <p:nvPr/>
          </p:nvSpPr>
          <p:spPr>
            <a:xfrm flipH="1" flipV="1">
              <a:off x="7694670" y="1463252"/>
              <a:ext cx="561138" cy="48996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3" name="Shape 468"/>
            <p:cNvSpPr/>
            <p:nvPr/>
          </p:nvSpPr>
          <p:spPr>
            <a:xfrm flipH="1" flipV="1">
              <a:off x="8347515" y="2119184"/>
              <a:ext cx="120647" cy="81697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4" name="Shape 469"/>
            <p:cNvSpPr/>
            <p:nvPr/>
          </p:nvSpPr>
          <p:spPr>
            <a:xfrm flipV="1">
              <a:off x="8340009" y="3106253"/>
              <a:ext cx="116348" cy="814423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5" name="Shape 470"/>
            <p:cNvSpPr/>
            <p:nvPr/>
          </p:nvSpPr>
          <p:spPr>
            <a:xfrm>
              <a:off x="4729520" y="3113757"/>
              <a:ext cx="146372" cy="806918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6" name="Shape 471"/>
            <p:cNvSpPr/>
            <p:nvPr/>
          </p:nvSpPr>
          <p:spPr>
            <a:xfrm flipH="1">
              <a:off x="4924681" y="1364810"/>
              <a:ext cx="619263" cy="63427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7" name="Shape 472"/>
            <p:cNvSpPr/>
            <p:nvPr/>
          </p:nvSpPr>
          <p:spPr>
            <a:xfrm flipH="1">
              <a:off x="4725767" y="2090069"/>
              <a:ext cx="122650" cy="899837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8" name="Shape 473"/>
            <p:cNvSpPr/>
            <p:nvPr/>
          </p:nvSpPr>
          <p:spPr>
            <a:xfrm>
              <a:off x="5588982" y="4633764"/>
              <a:ext cx="945783" cy="157630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59" name="Shape 485"/>
            <p:cNvSpPr/>
            <p:nvPr/>
          </p:nvSpPr>
          <p:spPr>
            <a:xfrm flipH="1" flipV="1">
              <a:off x="7612375" y="1445728"/>
              <a:ext cx="138396" cy="523333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0" name="Shape 486"/>
            <p:cNvSpPr/>
            <p:nvPr/>
          </p:nvSpPr>
          <p:spPr>
            <a:xfrm flipV="1">
              <a:off x="6249528" y="1135873"/>
              <a:ext cx="322767" cy="50291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1" name="Shape 487"/>
            <p:cNvSpPr/>
            <p:nvPr/>
          </p:nvSpPr>
          <p:spPr>
            <a:xfrm flipV="1">
              <a:off x="5566462" y="1376070"/>
              <a:ext cx="15013" cy="623017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2" name="Shape 488"/>
            <p:cNvSpPr/>
            <p:nvPr/>
          </p:nvSpPr>
          <p:spPr>
            <a:xfrm flipH="1" flipV="1">
              <a:off x="5611500" y="1361058"/>
              <a:ext cx="623016" cy="270223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3" name="Shape 490"/>
            <p:cNvSpPr/>
            <p:nvPr/>
          </p:nvSpPr>
          <p:spPr>
            <a:xfrm flipH="1" flipV="1">
              <a:off x="4905477" y="2082241"/>
              <a:ext cx="338220" cy="554873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4" name="Shape 491"/>
            <p:cNvSpPr/>
            <p:nvPr/>
          </p:nvSpPr>
          <p:spPr>
            <a:xfrm flipH="1" flipV="1">
              <a:off x="4765263" y="3065850"/>
              <a:ext cx="515964" cy="22430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5" name="Shape 494"/>
            <p:cNvSpPr/>
            <p:nvPr/>
          </p:nvSpPr>
          <p:spPr>
            <a:xfrm flipV="1">
              <a:off x="4905916" y="3312672"/>
              <a:ext cx="325171" cy="615509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6" name="Shape 495"/>
            <p:cNvSpPr/>
            <p:nvPr/>
          </p:nvSpPr>
          <p:spPr>
            <a:xfrm>
              <a:off x="4905915" y="3928181"/>
              <a:ext cx="630522" cy="7507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7" name="Shape 496"/>
            <p:cNvSpPr/>
            <p:nvPr/>
          </p:nvSpPr>
          <p:spPr>
            <a:xfrm flipH="1" flipV="1">
              <a:off x="5551451" y="3943194"/>
              <a:ext cx="67556" cy="645534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8" name="Shape 500"/>
            <p:cNvSpPr/>
            <p:nvPr/>
          </p:nvSpPr>
          <p:spPr>
            <a:xfrm flipV="1">
              <a:off x="5628770" y="4258455"/>
              <a:ext cx="590733" cy="347104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69" name="Shape 501"/>
            <p:cNvSpPr/>
            <p:nvPr/>
          </p:nvSpPr>
          <p:spPr>
            <a:xfrm flipH="1" flipV="1">
              <a:off x="6257035" y="4265959"/>
              <a:ext cx="299369" cy="534613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0" name="Shape 502"/>
            <p:cNvSpPr/>
            <p:nvPr/>
          </p:nvSpPr>
          <p:spPr>
            <a:xfrm flipV="1">
              <a:off x="6621408" y="4235935"/>
              <a:ext cx="423779" cy="516316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1" name="Shape 503"/>
            <p:cNvSpPr/>
            <p:nvPr/>
          </p:nvSpPr>
          <p:spPr>
            <a:xfrm flipH="1" flipV="1">
              <a:off x="7074332" y="4237460"/>
              <a:ext cx="511302" cy="33625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2" name="Shape 511"/>
            <p:cNvSpPr/>
            <p:nvPr/>
          </p:nvSpPr>
          <p:spPr>
            <a:xfrm flipV="1">
              <a:off x="7638178" y="3945598"/>
              <a:ext cx="101071" cy="688167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3" name="Shape 512"/>
            <p:cNvSpPr/>
            <p:nvPr/>
          </p:nvSpPr>
          <p:spPr>
            <a:xfrm flipH="1" flipV="1">
              <a:off x="7713241" y="3943194"/>
              <a:ext cx="600497" cy="22519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4" name="Shape 513"/>
            <p:cNvSpPr/>
            <p:nvPr/>
          </p:nvSpPr>
          <p:spPr>
            <a:xfrm flipH="1">
              <a:off x="8074330" y="3049954"/>
              <a:ext cx="352000" cy="234950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5" name="Shape 515"/>
            <p:cNvSpPr/>
            <p:nvPr/>
          </p:nvSpPr>
          <p:spPr>
            <a:xfrm flipV="1">
              <a:off x="8071779" y="2051629"/>
              <a:ext cx="241958" cy="580529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6" name="Shape 517"/>
            <p:cNvSpPr/>
            <p:nvPr/>
          </p:nvSpPr>
          <p:spPr>
            <a:xfrm flipH="1" flipV="1">
              <a:off x="8051811" y="2654384"/>
              <a:ext cx="389531" cy="388065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77" name="Shape 437"/>
            <p:cNvSpPr/>
            <p:nvPr/>
          </p:nvSpPr>
          <p:spPr>
            <a:xfrm>
              <a:off x="6464371" y="4680434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78" name="Shape 438"/>
            <p:cNvSpPr/>
            <p:nvPr/>
          </p:nvSpPr>
          <p:spPr>
            <a:xfrm>
              <a:off x="6187748" y="4176706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79" name="Shape 439"/>
            <p:cNvSpPr/>
            <p:nvPr/>
          </p:nvSpPr>
          <p:spPr>
            <a:xfrm>
              <a:off x="5506794" y="3878774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0" name="Shape 440"/>
            <p:cNvSpPr/>
            <p:nvPr/>
          </p:nvSpPr>
          <p:spPr>
            <a:xfrm>
              <a:off x="7975253" y="3226193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1" name="Shape 441"/>
            <p:cNvSpPr/>
            <p:nvPr/>
          </p:nvSpPr>
          <p:spPr>
            <a:xfrm>
              <a:off x="8223623" y="3829242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2" name="Shape 442"/>
            <p:cNvSpPr/>
            <p:nvPr/>
          </p:nvSpPr>
          <p:spPr>
            <a:xfrm>
              <a:off x="6996395" y="4176706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3" name="Shape 443"/>
            <p:cNvSpPr/>
            <p:nvPr/>
          </p:nvSpPr>
          <p:spPr>
            <a:xfrm>
              <a:off x="8358275" y="2936159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5" name="Shape 444"/>
            <p:cNvSpPr/>
            <p:nvPr/>
          </p:nvSpPr>
          <p:spPr>
            <a:xfrm>
              <a:off x="7975253" y="2573614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6" name="Shape 445"/>
            <p:cNvSpPr/>
            <p:nvPr/>
          </p:nvSpPr>
          <p:spPr>
            <a:xfrm>
              <a:off x="6187748" y="1580556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7" name="Shape 446"/>
            <p:cNvSpPr/>
            <p:nvPr/>
          </p:nvSpPr>
          <p:spPr>
            <a:xfrm>
              <a:off x="6996395" y="1580556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8" name="Shape 447"/>
            <p:cNvSpPr/>
            <p:nvPr/>
          </p:nvSpPr>
          <p:spPr>
            <a:xfrm>
              <a:off x="7677350" y="1914728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89" name="Shape 448"/>
            <p:cNvSpPr/>
            <p:nvPr/>
          </p:nvSpPr>
          <p:spPr>
            <a:xfrm>
              <a:off x="7507082" y="1275665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0" name="Shape 449"/>
            <p:cNvSpPr/>
            <p:nvPr/>
          </p:nvSpPr>
          <p:spPr>
            <a:xfrm>
              <a:off x="5464219" y="1240079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1" name="Shape 450"/>
            <p:cNvSpPr/>
            <p:nvPr/>
          </p:nvSpPr>
          <p:spPr>
            <a:xfrm>
              <a:off x="4783265" y="1921032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2" name="Shape 451"/>
            <p:cNvSpPr/>
            <p:nvPr/>
          </p:nvSpPr>
          <p:spPr>
            <a:xfrm>
              <a:off x="4613027" y="2936159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3" name="Shape 452"/>
            <p:cNvSpPr/>
            <p:nvPr/>
          </p:nvSpPr>
          <p:spPr>
            <a:xfrm>
              <a:off x="5464219" y="4510195"/>
              <a:ext cx="219772" cy="219772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4" name="Shape 453"/>
            <p:cNvSpPr/>
            <p:nvPr/>
          </p:nvSpPr>
          <p:spPr>
            <a:xfrm>
              <a:off x="5208861" y="3226193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5" name="Shape 454"/>
            <p:cNvSpPr/>
            <p:nvPr/>
          </p:nvSpPr>
          <p:spPr>
            <a:xfrm>
              <a:off x="5506794" y="1921032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6" name="Shape 455"/>
            <p:cNvSpPr/>
            <p:nvPr/>
          </p:nvSpPr>
          <p:spPr>
            <a:xfrm>
              <a:off x="5208861" y="2573614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97" name="Shape 463"/>
            <p:cNvSpPr/>
            <p:nvPr/>
          </p:nvSpPr>
          <p:spPr>
            <a:xfrm flipH="1">
              <a:off x="5588982" y="1641191"/>
              <a:ext cx="632935" cy="335376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98" name="Shape 464"/>
            <p:cNvSpPr/>
            <p:nvPr/>
          </p:nvSpPr>
          <p:spPr>
            <a:xfrm>
              <a:off x="5634458" y="1921032"/>
              <a:ext cx="2042864" cy="2042862"/>
            </a:xfrm>
            <a:prstGeom prst="ellipse">
              <a:avLst/>
            </a:prstGeom>
            <a:solidFill>
              <a:srgbClr val="005696"/>
            </a:solidFill>
            <a:ln w="3175">
              <a:miter lim="400000"/>
            </a:ln>
          </p:spPr>
          <p:txBody>
            <a:bodyPr lIns="17859" tIns="17859" rIns="17859" bIns="17859" anchor="ctr"/>
            <a:lstStyle/>
            <a:p>
              <a:pPr algn="ctr" defTabSz="219075"/>
              <a:endParaRPr sz="18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80000"/>
                    </a:srgbClr>
                  </a:outerShdw>
                </a:effectLst>
                <a:latin typeface="Helvetica Neue Medium"/>
                <a:ea typeface="Helvetica Neue Medium"/>
                <a:cs typeface="Helvetica Neue Medium"/>
              </a:endParaRPr>
            </a:p>
          </p:txBody>
        </p:sp>
        <p:sp>
          <p:nvSpPr>
            <p:cNvPr id="99" name="Shape 465"/>
            <p:cNvSpPr/>
            <p:nvPr/>
          </p:nvSpPr>
          <p:spPr>
            <a:xfrm>
              <a:off x="7677350" y="3878774"/>
              <a:ext cx="127666" cy="127666"/>
            </a:xfrm>
            <a:prstGeom prst="ellipse">
              <a:avLst/>
            </a:prstGeom>
            <a:solidFill>
              <a:srgbClr val="005696"/>
            </a:solidFill>
            <a:ln w="12700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100" name="Shape 474"/>
            <p:cNvSpPr/>
            <p:nvPr/>
          </p:nvSpPr>
          <p:spPr>
            <a:xfrm flipV="1">
              <a:off x="6315414" y="1632219"/>
              <a:ext cx="720391" cy="6569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1" name="Shape 475"/>
            <p:cNvSpPr/>
            <p:nvPr/>
          </p:nvSpPr>
          <p:spPr>
            <a:xfrm flipH="1">
              <a:off x="5265275" y="2024008"/>
              <a:ext cx="275453" cy="599031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2" name="Shape 476"/>
            <p:cNvSpPr/>
            <p:nvPr/>
          </p:nvSpPr>
          <p:spPr>
            <a:xfrm>
              <a:off x="5262059" y="2685493"/>
              <a:ext cx="11662" cy="582142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3" name="Shape 477"/>
            <p:cNvSpPr/>
            <p:nvPr/>
          </p:nvSpPr>
          <p:spPr>
            <a:xfrm>
              <a:off x="5289650" y="3348444"/>
              <a:ext cx="265553" cy="575046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4" name="Shape 478"/>
            <p:cNvSpPr/>
            <p:nvPr/>
          </p:nvSpPr>
          <p:spPr>
            <a:xfrm>
              <a:off x="5602097" y="3962077"/>
              <a:ext cx="642740" cy="276674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5" name="Shape 479"/>
            <p:cNvSpPr/>
            <p:nvPr/>
          </p:nvSpPr>
          <p:spPr>
            <a:xfrm flipV="1">
              <a:off x="6286452" y="4250010"/>
              <a:ext cx="760611" cy="324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6" name="Shape 480"/>
            <p:cNvSpPr/>
            <p:nvPr/>
          </p:nvSpPr>
          <p:spPr>
            <a:xfrm flipV="1">
              <a:off x="7113250" y="3951639"/>
              <a:ext cx="617816" cy="287231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7" name="Shape 481"/>
            <p:cNvSpPr/>
            <p:nvPr/>
          </p:nvSpPr>
          <p:spPr>
            <a:xfrm flipV="1">
              <a:off x="7736697" y="3318303"/>
              <a:ext cx="301187" cy="610817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8" name="Shape 482"/>
            <p:cNvSpPr/>
            <p:nvPr/>
          </p:nvSpPr>
          <p:spPr>
            <a:xfrm flipV="1">
              <a:off x="8032254" y="2685201"/>
              <a:ext cx="6011" cy="590879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09" name="Shape 483"/>
            <p:cNvSpPr/>
            <p:nvPr/>
          </p:nvSpPr>
          <p:spPr>
            <a:xfrm flipH="1" flipV="1">
              <a:off x="7762414" y="2026533"/>
              <a:ext cx="264213" cy="588062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0" name="Shape 484"/>
            <p:cNvSpPr/>
            <p:nvPr/>
          </p:nvSpPr>
          <p:spPr>
            <a:xfrm flipH="1" flipV="1">
              <a:off x="7089668" y="1654977"/>
              <a:ext cx="618880" cy="300949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1" name="Shape 492"/>
            <p:cNvSpPr/>
            <p:nvPr/>
          </p:nvSpPr>
          <p:spPr>
            <a:xfrm>
              <a:off x="5277072" y="2632949"/>
              <a:ext cx="527626" cy="139276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2" name="Shape 493"/>
            <p:cNvSpPr/>
            <p:nvPr/>
          </p:nvSpPr>
          <p:spPr>
            <a:xfrm flipV="1">
              <a:off x="5266214" y="3132523"/>
              <a:ext cx="592991" cy="150125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3" name="Shape 497"/>
            <p:cNvSpPr/>
            <p:nvPr/>
          </p:nvSpPr>
          <p:spPr>
            <a:xfrm flipV="1">
              <a:off x="5593644" y="3515340"/>
              <a:ext cx="483242" cy="407594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4" name="Shape 498"/>
            <p:cNvSpPr/>
            <p:nvPr/>
          </p:nvSpPr>
          <p:spPr>
            <a:xfrm flipV="1">
              <a:off x="6263660" y="3695489"/>
              <a:ext cx="60929" cy="519600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5" name="Shape 499"/>
            <p:cNvSpPr/>
            <p:nvPr/>
          </p:nvSpPr>
          <p:spPr>
            <a:xfrm flipH="1" flipV="1">
              <a:off x="6911248" y="3708536"/>
              <a:ext cx="159801" cy="498313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6" name="Shape 504"/>
            <p:cNvSpPr/>
            <p:nvPr/>
          </p:nvSpPr>
          <p:spPr>
            <a:xfrm flipH="1" flipV="1">
              <a:off x="7345435" y="3513228"/>
              <a:ext cx="382436" cy="413047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7" name="Shape 505"/>
            <p:cNvSpPr/>
            <p:nvPr/>
          </p:nvSpPr>
          <p:spPr>
            <a:xfrm flipV="1">
              <a:off x="7503066" y="2652126"/>
              <a:ext cx="533088" cy="7507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8" name="Shape 506"/>
            <p:cNvSpPr/>
            <p:nvPr/>
          </p:nvSpPr>
          <p:spPr>
            <a:xfrm>
              <a:off x="5581983" y="1997473"/>
              <a:ext cx="442360" cy="316873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19" name="Shape 507"/>
            <p:cNvSpPr/>
            <p:nvPr/>
          </p:nvSpPr>
          <p:spPr>
            <a:xfrm>
              <a:off x="6257542" y="1652187"/>
              <a:ext cx="194655" cy="482010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20" name="Shape 508"/>
            <p:cNvSpPr/>
            <p:nvPr/>
          </p:nvSpPr>
          <p:spPr>
            <a:xfrm flipH="1">
              <a:off x="6910076" y="1672741"/>
              <a:ext cx="144797" cy="393900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21" name="Shape 509"/>
            <p:cNvSpPr/>
            <p:nvPr/>
          </p:nvSpPr>
          <p:spPr>
            <a:xfrm flipH="1">
              <a:off x="7405486" y="1986037"/>
              <a:ext cx="306212" cy="358333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22" name="Shape 510"/>
            <p:cNvSpPr/>
            <p:nvPr/>
          </p:nvSpPr>
          <p:spPr>
            <a:xfrm flipH="1" flipV="1">
              <a:off x="7518078" y="3102498"/>
              <a:ext cx="498519" cy="172702"/>
            </a:xfrm>
            <a:prstGeom prst="line">
              <a:avLst/>
            </a:prstGeom>
            <a:noFill/>
            <a:ln w="3175" cap="flat">
              <a:solidFill>
                <a:srgbClr val="005696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23" name="Shape 516"/>
            <p:cNvSpPr/>
            <p:nvPr/>
          </p:nvSpPr>
          <p:spPr>
            <a:xfrm>
              <a:off x="7720747" y="1969060"/>
              <a:ext cx="615511" cy="37532"/>
            </a:xfrm>
            <a:prstGeom prst="line">
              <a:avLst/>
            </a:prstGeom>
            <a:noFill/>
            <a:ln w="3175" cap="flat">
              <a:solidFill>
                <a:srgbClr val="00ACDB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Apple SD 산돌고딕 Neo 일반체"/>
                  <a:ea typeface="Apple SD 산돌고딕 Neo 일반체"/>
                  <a:cs typeface="Apple SD 산돌고딕 Neo 일반체"/>
                  <a:sym typeface="Apple SD 산돌고딕 Neo 일반체"/>
                </a:defRPr>
              </a:pPr>
              <a:endParaRPr/>
            </a:p>
          </p:txBody>
        </p:sp>
        <p:sp>
          <p:nvSpPr>
            <p:cNvPr id="124" name="Shape 518"/>
            <p:cNvSpPr/>
            <p:nvPr/>
          </p:nvSpPr>
          <p:spPr>
            <a:xfrm>
              <a:off x="6471810" y="984721"/>
              <a:ext cx="219772" cy="219772"/>
            </a:xfrm>
            <a:prstGeom prst="ellipse">
              <a:avLst/>
            </a:prstGeom>
            <a:solidFill>
              <a:srgbClr val="005696"/>
            </a:solidFill>
            <a:ln w="2540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125" name="Shape 519"/>
            <p:cNvSpPr/>
            <p:nvPr/>
          </p:nvSpPr>
          <p:spPr>
            <a:xfrm>
              <a:off x="7507082" y="4510195"/>
              <a:ext cx="219772" cy="219772"/>
            </a:xfrm>
            <a:prstGeom prst="ellipse">
              <a:avLst/>
            </a:prstGeom>
            <a:solidFill>
              <a:srgbClr val="005696"/>
            </a:solidFill>
            <a:ln w="2540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126" name="Shape 520"/>
            <p:cNvSpPr/>
            <p:nvPr/>
          </p:nvSpPr>
          <p:spPr>
            <a:xfrm>
              <a:off x="4783265" y="3829242"/>
              <a:ext cx="219772" cy="219772"/>
            </a:xfrm>
            <a:prstGeom prst="ellipse">
              <a:avLst/>
            </a:prstGeom>
            <a:solidFill>
              <a:srgbClr val="005696"/>
            </a:solidFill>
            <a:ln w="2540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127" name="Shape 521"/>
            <p:cNvSpPr/>
            <p:nvPr/>
          </p:nvSpPr>
          <p:spPr>
            <a:xfrm>
              <a:off x="8223623" y="1921032"/>
              <a:ext cx="219772" cy="219772"/>
            </a:xfrm>
            <a:prstGeom prst="ellipse">
              <a:avLst/>
            </a:prstGeom>
            <a:solidFill>
              <a:srgbClr val="005696"/>
            </a:solidFill>
            <a:ln w="25400" cap="flat">
              <a:solidFill>
                <a:srgbClr val="FFFFFF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171450">
                <a:defRPr sz="1600"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pic>
          <p:nvPicPr>
            <p:cNvPr id="128" name="pasted-image.jpe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l="9535" t="2222" r="10082" b="8580"/>
            <a:stretch>
              <a:fillRect/>
            </a:stretch>
          </p:blipFill>
          <p:spPr>
            <a:xfrm>
              <a:off x="6028465" y="2207448"/>
              <a:ext cx="1238918" cy="14699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574" extrusionOk="0">
                  <a:moveTo>
                    <a:pt x="10138" y="0"/>
                  </a:moveTo>
                  <a:cubicBezTo>
                    <a:pt x="9870" y="0"/>
                    <a:pt x="9244" y="159"/>
                    <a:pt x="8489" y="419"/>
                  </a:cubicBezTo>
                  <a:cubicBezTo>
                    <a:pt x="7797" y="658"/>
                    <a:pt x="4953" y="1441"/>
                    <a:pt x="3757" y="1723"/>
                  </a:cubicBezTo>
                  <a:cubicBezTo>
                    <a:pt x="3182" y="1859"/>
                    <a:pt x="2452" y="2052"/>
                    <a:pt x="2132" y="2153"/>
                  </a:cubicBezTo>
                  <a:cubicBezTo>
                    <a:pt x="1342" y="2400"/>
                    <a:pt x="868" y="2528"/>
                    <a:pt x="386" y="2624"/>
                  </a:cubicBezTo>
                  <a:cubicBezTo>
                    <a:pt x="73" y="2687"/>
                    <a:pt x="3" y="2713"/>
                    <a:pt x="72" y="2746"/>
                  </a:cubicBezTo>
                  <a:cubicBezTo>
                    <a:pt x="155" y="2785"/>
                    <a:pt x="154" y="2796"/>
                    <a:pt x="60" y="2854"/>
                  </a:cubicBezTo>
                  <a:cubicBezTo>
                    <a:pt x="-74" y="2937"/>
                    <a:pt x="-38" y="2954"/>
                    <a:pt x="720" y="3159"/>
                  </a:cubicBezTo>
                  <a:cubicBezTo>
                    <a:pt x="1058" y="3250"/>
                    <a:pt x="1898" y="3480"/>
                    <a:pt x="2582" y="3670"/>
                  </a:cubicBezTo>
                  <a:lnTo>
                    <a:pt x="3823" y="4014"/>
                  </a:lnTo>
                  <a:lnTo>
                    <a:pt x="3807" y="4279"/>
                  </a:lnTo>
                  <a:cubicBezTo>
                    <a:pt x="3798" y="4426"/>
                    <a:pt x="3755" y="4715"/>
                    <a:pt x="3710" y="4921"/>
                  </a:cubicBezTo>
                  <a:cubicBezTo>
                    <a:pt x="3666" y="5128"/>
                    <a:pt x="3644" y="5338"/>
                    <a:pt x="3660" y="5390"/>
                  </a:cubicBezTo>
                  <a:cubicBezTo>
                    <a:pt x="3681" y="5457"/>
                    <a:pt x="3642" y="5522"/>
                    <a:pt x="3524" y="5613"/>
                  </a:cubicBezTo>
                  <a:cubicBezTo>
                    <a:pt x="3360" y="5739"/>
                    <a:pt x="3359" y="5741"/>
                    <a:pt x="3396" y="6084"/>
                  </a:cubicBezTo>
                  <a:cubicBezTo>
                    <a:pt x="3417" y="6279"/>
                    <a:pt x="3466" y="6457"/>
                    <a:pt x="3509" y="6497"/>
                  </a:cubicBezTo>
                  <a:cubicBezTo>
                    <a:pt x="3576" y="6560"/>
                    <a:pt x="3569" y="6582"/>
                    <a:pt x="3447" y="6677"/>
                  </a:cubicBezTo>
                  <a:cubicBezTo>
                    <a:pt x="3370" y="6737"/>
                    <a:pt x="3273" y="6857"/>
                    <a:pt x="3229" y="6943"/>
                  </a:cubicBezTo>
                  <a:cubicBezTo>
                    <a:pt x="3141" y="7117"/>
                    <a:pt x="3008" y="8485"/>
                    <a:pt x="3004" y="9282"/>
                  </a:cubicBezTo>
                  <a:lnTo>
                    <a:pt x="3004" y="9764"/>
                  </a:lnTo>
                  <a:lnTo>
                    <a:pt x="2768" y="10075"/>
                  </a:lnTo>
                  <a:cubicBezTo>
                    <a:pt x="1592" y="11628"/>
                    <a:pt x="1035" y="13517"/>
                    <a:pt x="1259" y="15216"/>
                  </a:cubicBezTo>
                  <a:cubicBezTo>
                    <a:pt x="1404" y="16316"/>
                    <a:pt x="1932" y="17493"/>
                    <a:pt x="2644" y="18309"/>
                  </a:cubicBezTo>
                  <a:cubicBezTo>
                    <a:pt x="2757" y="18439"/>
                    <a:pt x="2836" y="18567"/>
                    <a:pt x="2818" y="18591"/>
                  </a:cubicBezTo>
                  <a:cubicBezTo>
                    <a:pt x="2801" y="18615"/>
                    <a:pt x="2815" y="18633"/>
                    <a:pt x="2849" y="18633"/>
                  </a:cubicBezTo>
                  <a:cubicBezTo>
                    <a:pt x="2884" y="18633"/>
                    <a:pt x="3113" y="18816"/>
                    <a:pt x="3361" y="19040"/>
                  </a:cubicBezTo>
                  <a:cubicBezTo>
                    <a:pt x="4553" y="20111"/>
                    <a:pt x="6335" y="20981"/>
                    <a:pt x="8078" y="21343"/>
                  </a:cubicBezTo>
                  <a:cubicBezTo>
                    <a:pt x="8539" y="21439"/>
                    <a:pt x="9078" y="21514"/>
                    <a:pt x="9645" y="21562"/>
                  </a:cubicBezTo>
                  <a:cubicBezTo>
                    <a:pt x="10085" y="21600"/>
                    <a:pt x="11308" y="21543"/>
                    <a:pt x="11895" y="21458"/>
                  </a:cubicBezTo>
                  <a:cubicBezTo>
                    <a:pt x="13543" y="21219"/>
                    <a:pt x="15068" y="20575"/>
                    <a:pt x="16355" y="19570"/>
                  </a:cubicBezTo>
                  <a:cubicBezTo>
                    <a:pt x="16760" y="19255"/>
                    <a:pt x="16979" y="19047"/>
                    <a:pt x="17705" y="18293"/>
                  </a:cubicBezTo>
                  <a:cubicBezTo>
                    <a:pt x="17984" y="18003"/>
                    <a:pt x="18661" y="16824"/>
                    <a:pt x="18900" y="16215"/>
                  </a:cubicBezTo>
                  <a:cubicBezTo>
                    <a:pt x="19180" y="15502"/>
                    <a:pt x="19307" y="14932"/>
                    <a:pt x="19342" y="14194"/>
                  </a:cubicBezTo>
                  <a:cubicBezTo>
                    <a:pt x="19379" y="13421"/>
                    <a:pt x="19310" y="12868"/>
                    <a:pt x="19090" y="12146"/>
                  </a:cubicBezTo>
                  <a:cubicBezTo>
                    <a:pt x="18763" y="11072"/>
                    <a:pt x="18102" y="9942"/>
                    <a:pt x="17368" y="9210"/>
                  </a:cubicBezTo>
                  <a:cubicBezTo>
                    <a:pt x="17205" y="9047"/>
                    <a:pt x="17199" y="9032"/>
                    <a:pt x="17275" y="8935"/>
                  </a:cubicBezTo>
                  <a:cubicBezTo>
                    <a:pt x="17350" y="8838"/>
                    <a:pt x="17337" y="8805"/>
                    <a:pt x="17085" y="8391"/>
                  </a:cubicBezTo>
                  <a:cubicBezTo>
                    <a:pt x="16850" y="8007"/>
                    <a:pt x="16804" y="7890"/>
                    <a:pt x="16736" y="7480"/>
                  </a:cubicBezTo>
                  <a:cubicBezTo>
                    <a:pt x="16422" y="5592"/>
                    <a:pt x="16340" y="5071"/>
                    <a:pt x="16340" y="5006"/>
                  </a:cubicBezTo>
                  <a:cubicBezTo>
                    <a:pt x="16340" y="4917"/>
                    <a:pt x="16823" y="4622"/>
                    <a:pt x="17504" y="4299"/>
                  </a:cubicBezTo>
                  <a:cubicBezTo>
                    <a:pt x="17780" y="4167"/>
                    <a:pt x="18143" y="3984"/>
                    <a:pt x="18310" y="3889"/>
                  </a:cubicBezTo>
                  <a:cubicBezTo>
                    <a:pt x="18477" y="3794"/>
                    <a:pt x="18920" y="3584"/>
                    <a:pt x="19292" y="3421"/>
                  </a:cubicBezTo>
                  <a:cubicBezTo>
                    <a:pt x="19663" y="3258"/>
                    <a:pt x="20144" y="3029"/>
                    <a:pt x="20362" y="2913"/>
                  </a:cubicBezTo>
                  <a:cubicBezTo>
                    <a:pt x="20581" y="2797"/>
                    <a:pt x="20880" y="2644"/>
                    <a:pt x="21026" y="2575"/>
                  </a:cubicBezTo>
                  <a:cubicBezTo>
                    <a:pt x="21312" y="2440"/>
                    <a:pt x="21526" y="2290"/>
                    <a:pt x="21526" y="2228"/>
                  </a:cubicBezTo>
                  <a:cubicBezTo>
                    <a:pt x="21526" y="2150"/>
                    <a:pt x="21167" y="2068"/>
                    <a:pt x="20455" y="1976"/>
                  </a:cubicBezTo>
                  <a:cubicBezTo>
                    <a:pt x="19486" y="1851"/>
                    <a:pt x="18373" y="1631"/>
                    <a:pt x="16526" y="1202"/>
                  </a:cubicBezTo>
                  <a:cubicBezTo>
                    <a:pt x="13247" y="442"/>
                    <a:pt x="10898" y="0"/>
                    <a:pt x="10138" y="0"/>
                  </a:cubicBezTo>
                  <a:close/>
                  <a:moveTo>
                    <a:pt x="4222" y="4145"/>
                  </a:moveTo>
                  <a:cubicBezTo>
                    <a:pt x="4463" y="4115"/>
                    <a:pt x="5216" y="4314"/>
                    <a:pt x="5506" y="4505"/>
                  </a:cubicBezTo>
                  <a:cubicBezTo>
                    <a:pt x="5775" y="4682"/>
                    <a:pt x="5639" y="5354"/>
                    <a:pt x="5087" y="6553"/>
                  </a:cubicBezTo>
                  <a:cubicBezTo>
                    <a:pt x="4612" y="7586"/>
                    <a:pt x="4477" y="7756"/>
                    <a:pt x="4308" y="7526"/>
                  </a:cubicBezTo>
                  <a:cubicBezTo>
                    <a:pt x="4094" y="7235"/>
                    <a:pt x="3964" y="4428"/>
                    <a:pt x="4153" y="4171"/>
                  </a:cubicBezTo>
                  <a:cubicBezTo>
                    <a:pt x="4163" y="4157"/>
                    <a:pt x="4188" y="4149"/>
                    <a:pt x="4222" y="4145"/>
                  </a:cubicBezTo>
                  <a:close/>
                  <a:moveTo>
                    <a:pt x="848" y="12110"/>
                  </a:moveTo>
                  <a:cubicBezTo>
                    <a:pt x="838" y="12113"/>
                    <a:pt x="832" y="12123"/>
                    <a:pt x="832" y="12136"/>
                  </a:cubicBezTo>
                  <a:cubicBezTo>
                    <a:pt x="832" y="12162"/>
                    <a:pt x="858" y="12182"/>
                    <a:pt x="887" y="12182"/>
                  </a:cubicBezTo>
                  <a:cubicBezTo>
                    <a:pt x="916" y="12182"/>
                    <a:pt x="941" y="12173"/>
                    <a:pt x="941" y="12162"/>
                  </a:cubicBezTo>
                  <a:cubicBezTo>
                    <a:pt x="941" y="12151"/>
                    <a:pt x="916" y="12132"/>
                    <a:pt x="887" y="12116"/>
                  </a:cubicBezTo>
                  <a:cubicBezTo>
                    <a:pt x="872" y="12109"/>
                    <a:pt x="857" y="12106"/>
                    <a:pt x="848" y="1211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30" name="직사각형 129"/>
          <p:cNvSpPr/>
          <p:nvPr/>
        </p:nvSpPr>
        <p:spPr>
          <a:xfrm>
            <a:off x="216801" y="5142530"/>
            <a:ext cx="5077409" cy="6924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관련 법령 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</a:rPr>
              <a:t>제개정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  <a:cs typeface="Apple SD 산돌고딕 Neo 볼드체"/>
            </a:endParaRPr>
          </a:p>
          <a:p>
            <a:pPr marL="285750" indent="-285750" fontAlgn="base">
              <a:lnSpc>
                <a:spcPct val="15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안정적 재원확보 방안 마련</a:t>
            </a:r>
            <a:endParaRPr lang="ko-KR" altLang="en-US" sz="13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18553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rgbClr val="604A7B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9. </a:t>
            </a:r>
            <a:r>
              <a:rPr lang="ko-KR" altLang="en-US" sz="2800" spc="-84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범정부</a:t>
            </a:r>
            <a:r>
              <a:rPr lang="ko-KR" altLang="en-US" sz="2800" spc="-84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협업 강화 및 인문학 진흥 전담 조직</a:t>
            </a:r>
            <a:endParaRPr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624228" y="1268760"/>
            <a:ext cx="2340260" cy="439248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15516" y="1268761"/>
            <a:ext cx="6300700" cy="1692188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15516" y="1268761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51520" y="1736813"/>
            <a:ext cx="6192688" cy="1092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인문학 및 인문정신문화 진흥심의회* 운영으로 인문학 진흥을 위한 의제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‧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담론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및 협업과제 발굴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‧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시행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인문정신문화 진흥 전담인 </a:t>
            </a:r>
            <a:r>
              <a:rPr lang="ko-KR" altLang="en-US" sz="13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문체부와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협업하여 인문주간 연계 프로그램 지원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</a:t>
            </a:r>
            <a:b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공동 국제학술대회 개최 등 추진</a:t>
            </a:r>
            <a:endParaRPr lang="ko-KR" altLang="en-US" sz="1300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660232" y="2564904"/>
            <a:ext cx="2340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4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협업을 통한 시너지 효과 발생</a:t>
            </a:r>
            <a:endParaRPr lang="en-US" altLang="ko-KR" sz="24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323528" y="1268760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범정부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및 중앙행정기관 간 협업 강화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215516" y="3140970"/>
            <a:ext cx="6300700" cy="2520279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215516" y="3140969"/>
            <a:ext cx="6300700" cy="360039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323528" y="3140968"/>
            <a:ext cx="6120680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진흥 전담 조직 운영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87524" y="3645024"/>
            <a:ext cx="633670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ʹ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17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년부터 인문학 진흥 전담기관을 허브로 인문학 관련 국내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‧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외 기관간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네트워크 강화 </a:t>
            </a:r>
          </a:p>
          <a:p>
            <a:pPr fontAlgn="base"/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*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국내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대한민국학술원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한국연구재단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한국학 중앙연구원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한국고전번역원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  (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국외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미국 </a:t>
            </a:r>
            <a:r>
              <a:rPr lang="en-US" altLang="ko-KR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NEH, </a:t>
            </a:r>
            <a:r>
              <a:rPr lang="ko-KR" altLang="en-US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영국 예술인문연구위원회</a:t>
            </a:r>
            <a:r>
              <a:rPr lang="en-US" altLang="ko-KR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(AHRC), </a:t>
            </a:r>
            <a:r>
              <a:rPr lang="ko-KR" altLang="en-US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프랑스 인문사회과학연구소</a:t>
            </a:r>
            <a:r>
              <a:rPr lang="en-US" altLang="ko-KR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(INSHS) </a:t>
            </a:r>
            <a:r>
              <a:rPr lang="ko-KR" altLang="en-US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등</a:t>
            </a:r>
            <a:endParaRPr lang="en-US" altLang="ko-KR" sz="12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인문학 관련 연구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정책 조사 및 중장기 홍보 전략 수립</a:t>
            </a:r>
            <a:endParaRPr lang="en-US" altLang="ko-KR" sz="12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주요내용 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(2/5)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AutoShape 55"/>
          <p:cNvSpPr>
            <a:spLocks noChangeArrowheads="1"/>
          </p:cNvSpPr>
          <p:nvPr/>
        </p:nvSpPr>
        <p:spPr bwMode="auto">
          <a:xfrm>
            <a:off x="0" y="0"/>
            <a:ext cx="9148207" cy="816537"/>
          </a:xfrm>
          <a:prstGeom prst="roundRect">
            <a:avLst>
              <a:gd name="adj" fmla="val 0"/>
            </a:avLst>
          </a:prstGeom>
          <a:solidFill>
            <a:srgbClr val="604A7B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Shape 222"/>
          <p:cNvSpPr/>
          <p:nvPr/>
        </p:nvSpPr>
        <p:spPr>
          <a:xfrm>
            <a:off x="0" y="0"/>
            <a:ext cx="8969880" cy="715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4289" tIns="34289" rIns="34289" bIns="34289">
            <a:spAutoFit/>
          </a:bodyPr>
          <a:lstStyle/>
          <a:p>
            <a:pPr marL="96011" indent="-34290" defTabSz="342900">
              <a:lnSpc>
                <a:spcPct val="150000"/>
              </a:lnSpc>
              <a:spcBef>
                <a:spcPts val="113"/>
              </a:spcBef>
              <a:buClr>
                <a:schemeClr val="accent1"/>
              </a:buClr>
              <a:buFont typeface="Wingdings 3"/>
              <a:defRPr sz="2600" spc="-130">
                <a:solidFill>
                  <a:srgbClr val="FFFFFF"/>
                </a:solidFill>
                <a:latin typeface="Apple SD 산돌고딕 Neo 볼드체"/>
                <a:ea typeface="Apple SD 산돌고딕 Neo 볼드체"/>
                <a:cs typeface="Apple SD 산돌고딕 Neo 볼드체"/>
                <a:sym typeface="Apple SD 산돌고딕 Neo 볼드체"/>
              </a:defRPr>
            </a:pPr>
            <a:r>
              <a:rPr lang="ko-KR" altLang="en-US" sz="2800" spc="-30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중점과제</a:t>
            </a:r>
            <a:r>
              <a:rPr lang="en-US" altLang="ko-KR" sz="2800" spc="-30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10. </a:t>
            </a:r>
            <a:r>
              <a:rPr lang="ko-KR" altLang="en-US" sz="2800" spc="-30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안정적 인문학 진흥을 위한 </a:t>
            </a:r>
            <a:r>
              <a:rPr lang="ko-KR" altLang="en-US" sz="2800" spc="-300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법재정적</a:t>
            </a:r>
            <a:r>
              <a:rPr lang="ko-KR" altLang="en-US" sz="2800" spc="-30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pple SD 산돌고딕 Neo 볼드체"/>
                <a:sym typeface="Apple SD 산돌고딕 Neo 볼드체"/>
              </a:rPr>
              <a:t> 기반 확보</a:t>
            </a:r>
            <a:endParaRPr sz="2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11561" y="1487203"/>
            <a:ext cx="8028892" cy="1668013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611561" y="1487203"/>
            <a:ext cx="8028892" cy="354895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7565" y="1955256"/>
            <a:ext cx="7891254" cy="9387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buFont typeface="Wingdings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기초 인문학 연구를 지원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육성하여 국가 인문학 경쟁력의 강화와 경제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사회 발전을 도모하는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법령 제정 추진</a:t>
            </a: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endParaRPr lang="en-US" altLang="ko-KR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buFont typeface="Wingdings" pitchFamily="2" charset="2"/>
              <a:buChar char="ü"/>
            </a:pP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우수한 인문 인력을 육성하여 국가 인문경쟁력 향상과 국민경제 발전 도모하는 법령 제정 추진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제목 114"/>
          <p:cNvSpPr txBox="1">
            <a:spLocks/>
          </p:cNvSpPr>
          <p:nvPr/>
        </p:nvSpPr>
        <p:spPr>
          <a:xfrm>
            <a:off x="719572" y="1484784"/>
            <a:ext cx="7799495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진흥을 위한 관련 법령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제개정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추진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중장기 과제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</a:t>
            </a:r>
            <a:endParaRPr lang="ko-KR" altLang="en-US" sz="1600" kern="0" dirty="0" smtClean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611561" y="3359413"/>
            <a:ext cx="8028892" cy="1548169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611561" y="3359411"/>
            <a:ext cx="8028892" cy="354895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제목 114"/>
          <p:cNvSpPr txBox="1">
            <a:spLocks/>
          </p:cNvSpPr>
          <p:nvPr/>
        </p:nvSpPr>
        <p:spPr>
          <a:xfrm>
            <a:off x="719572" y="3356992"/>
            <a:ext cx="7799495" cy="33855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squar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 진흥을 위한 재원확보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장기 과제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</a:t>
            </a:r>
            <a:endParaRPr lang="ko-KR" altLang="en-US" sz="1600" kern="0" dirty="0" smtClean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83568" y="3863467"/>
            <a:ext cx="8074771" cy="9464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장기적으로 안정적인 재원 확보방안 마련 검토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차 인문학진흥기본계획 수립 시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※ [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사례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]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영국 예술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인문연구위원회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(AHRC)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예산 약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1,815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억 원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ʹ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13)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미국 국립인문재단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(NEH)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의 기금운영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및 사업 지원 정부 예산 약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1,580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억 원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ʹ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13)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852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8233" y="683405"/>
            <a:ext cx="8207711" cy="243143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2017</a:t>
            </a:r>
            <a:r>
              <a:rPr lang="ko-KR" altLang="en-US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년</a:t>
            </a:r>
            <a:r>
              <a:rPr lang="en-US" altLang="ko-KR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</a:t>
            </a:r>
            <a:r>
              <a:rPr lang="ko-KR" altLang="en-US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인문사회분야</a:t>
            </a:r>
            <a:endParaRPr lang="en-US" altLang="ko-KR" sz="4400" spc="-300" dirty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             학술지원사업 안내</a:t>
            </a:r>
            <a:endParaRPr lang="en-US" altLang="ko-KR" sz="4400" spc="-300" dirty="0" smtClean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endParaRPr lang="en-US" altLang="ko-KR" sz="2000" spc="-300" dirty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r>
              <a:rPr lang="en-US" altLang="ko-KR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                  &lt;</a:t>
            </a:r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인문사회기초연구</a:t>
            </a:r>
            <a:r>
              <a:rPr lang="en-US" altLang="ko-KR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&gt;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6276198" y="6093296"/>
            <a:ext cx="2264561" cy="395966"/>
            <a:chOff x="5580112" y="6147887"/>
            <a:chExt cx="2264561" cy="395966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9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직사각형 20"/>
          <p:cNvSpPr/>
          <p:nvPr/>
        </p:nvSpPr>
        <p:spPr>
          <a:xfrm>
            <a:off x="0" y="3217105"/>
            <a:ext cx="914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b="1" kern="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Arial" panose="020B0604020202020204" pitchFamily="34" charset="0"/>
                <a:ea typeface="-윤고딕330" pitchFamily="18" charset="-127"/>
                <a:cs typeface="Arial" panose="020B0604020202020204" pitchFamily="34" charset="0"/>
              </a:rPr>
              <a:t>2017. 1.</a:t>
            </a:r>
            <a:endParaRPr lang="en-US" altLang="ko-KR" sz="2000" b="1" kern="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Arial" panose="020B0604020202020204" pitchFamily="34" charset="0"/>
              <a:ea typeface="-윤고딕330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37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59732" y="1270203"/>
            <a:ext cx="6419002" cy="553998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 prstMaterial="dkEdge"/>
          </a:bodyPr>
          <a:lstStyle/>
          <a:p>
            <a:pPr algn="r"/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목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차</a:t>
            </a:r>
            <a:endParaRPr lang="en-US" altLang="ko-KR" sz="3600" spc="-150" dirty="0" smtClean="0">
              <a:ln w="19050" cmpd="sng">
                <a:noFill/>
                <a:prstDash val="solid"/>
              </a:ln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105" y="3685716"/>
            <a:ext cx="1030139" cy="1127667"/>
          </a:xfrm>
          <a:prstGeom prst="rect">
            <a:avLst/>
          </a:prstGeom>
        </p:spPr>
      </p:pic>
      <p:pic>
        <p:nvPicPr>
          <p:cNvPr id="17" name="Picture 8" descr="손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676" y="5143804"/>
            <a:ext cx="3059832" cy="1734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8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Line 5"/>
          <p:cNvSpPr>
            <a:spLocks noChangeShapeType="1"/>
          </p:cNvSpPr>
          <p:nvPr/>
        </p:nvSpPr>
        <p:spPr bwMode="auto">
          <a:xfrm>
            <a:off x="7308304" y="1976478"/>
            <a:ext cx="126236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745407" y="2280310"/>
            <a:ext cx="43730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2017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사업별 예산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769470" y="2818954"/>
            <a:ext cx="434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 주요 개선내용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69471" y="3357804"/>
            <a:ext cx="43489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사업별 주요 내용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1201" y="3885324"/>
            <a:ext cx="4337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436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1. 2017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사업별 예산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3959932" y="2638500"/>
            <a:ext cx="4610732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08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8"/>
          <p:cNvSpPr/>
          <p:nvPr/>
        </p:nvSpPr>
        <p:spPr>
          <a:xfrm>
            <a:off x="363609" y="1302843"/>
            <a:ext cx="8518460" cy="529450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84280" y="766201"/>
            <a:ext cx="6203944" cy="416145"/>
            <a:chOff x="412892" y="1190604"/>
            <a:chExt cx="4800155" cy="416145"/>
          </a:xfrm>
        </p:grpSpPr>
        <p:sp>
          <p:nvSpPr>
            <p:cNvPr id="4" name="직사각형 3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인문사회기초연구 주요 사업별 예산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068151"/>
              </p:ext>
            </p:extLst>
          </p:nvPr>
        </p:nvGraphicFramePr>
        <p:xfrm>
          <a:off x="438505" y="1409813"/>
          <a:ext cx="8280922" cy="5272744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1289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2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4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60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27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237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1672">
                <a:tc rowSpan="2"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사업명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예산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백만 원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2017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 과제 수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67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2016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2017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증감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신규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계속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계</a:t>
                      </a:r>
                      <a:endParaRPr lang="ko-KR" altLang="en-US" sz="1400" dirty="0"/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672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학문후속세대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박사후국내연수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7,106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9,180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2,074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207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270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학술연구교수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9,154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9,120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l-GR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Δ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34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127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101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228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시간강사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17,952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17,952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1,282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1,282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소계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34,212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36,252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2,040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1,616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164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1,780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672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일반연구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신진연구자지원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15,000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17,560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2,560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515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204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719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1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중견연구자지원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17,710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27,718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10,008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946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283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1,229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우수논문지원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1,300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1,300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100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소계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34,010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46,578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12,568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1,561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487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2,048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우수학자지원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1,491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1,883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392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15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48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명저번역지원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1,063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1,063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21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44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일반공동연구지원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21,000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21,000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84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142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226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학제간융합연구지원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16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24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토대연구지원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21,250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21,250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45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85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대학중점연구소지원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16,420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16,420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17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43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신흥지역연구지원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2,000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0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167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합계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136,446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151,446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15,000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80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3,367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955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4,322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6" name="한쪽 모서리가 잘린 사각형 25"/>
          <p:cNvSpPr/>
          <p:nvPr/>
        </p:nvSpPr>
        <p:spPr>
          <a:xfrm flipH="1">
            <a:off x="6588223" y="3843"/>
            <a:ext cx="2555303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제목 114"/>
          <p:cNvSpPr txBox="1">
            <a:spLocks/>
          </p:cNvSpPr>
          <p:nvPr/>
        </p:nvSpPr>
        <p:spPr>
          <a:xfrm>
            <a:off x="6840252" y="42313"/>
            <a:ext cx="230327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인문사회기초연구  예산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1. 2017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사업별 예산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844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 주요 개선내용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3311860" y="2638500"/>
            <a:ext cx="5258804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04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369047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032598"/>
              </p:ext>
            </p:extLst>
          </p:nvPr>
        </p:nvGraphicFramePr>
        <p:xfrm>
          <a:off x="342092" y="1203270"/>
          <a:ext cx="8528872" cy="504211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93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03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4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3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사업</a:t>
                      </a:r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</a:t>
                      </a:r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5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박사후국내연수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0020" marR="0" indent="-16002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연수지도교수의</a:t>
                      </a:r>
                      <a:r>
                        <a:rPr lang="ko-KR" altLang="en-US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직급제한 없음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60020" marR="0" indent="-16002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연수지도교수를 </a:t>
                      </a:r>
                      <a:r>
                        <a:rPr lang="ko-KR" altLang="en-US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전임교원</a:t>
                      </a:r>
                      <a:r>
                        <a:rPr lang="en-US" altLang="ko-KR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급</a:t>
                      </a:r>
                      <a:r>
                        <a:rPr lang="en-US" altLang="ko-KR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400" b="1" kern="0" spc="-9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으로 </a:t>
                      </a:r>
                      <a:r>
                        <a:rPr lang="ko-KR" altLang="en-US" sz="1400" b="1" kern="0" spc="-9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제한</a:t>
                      </a: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50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신진연구자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연구계획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대비 수행실적 점검을 위한 연차점검 실시</a:t>
                      </a:r>
                      <a:endParaRPr lang="ko-KR" altLang="en-US" sz="1400" b="1" kern="0" spc="-12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연차점검을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연차보고서 제출로 간소화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023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중견연구자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중견연구자</a:t>
                      </a:r>
                      <a:r>
                        <a:rPr lang="ko-KR" altLang="en-US" sz="1400" b="1" kern="0" spc="-5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일반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1~3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-8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-14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ko-KR" altLang="en-US" sz="1400" b="1" kern="0" spc="-14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한우물</a:t>
                      </a:r>
                      <a:r>
                        <a:rPr lang="ko-KR" altLang="en-US" sz="140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파기’ 장기연구 지원 강화를 </a:t>
                      </a:r>
                      <a:r>
                        <a:rPr lang="ko-KR" altLang="en-US" sz="14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위한 </a:t>
                      </a:r>
                      <a:r>
                        <a:rPr lang="ko-KR" altLang="en-US" sz="1400" b="1" kern="0" spc="-8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사업 세분화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r>
                        <a:rPr lang="en-US" altLang="ko-KR" sz="1400" b="1" kern="0" spc="-8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트랙 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 : </a:t>
                      </a:r>
                      <a:r>
                        <a:rPr lang="ko-KR" altLang="en-US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신설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장기소액연구지원</a:t>
                      </a:r>
                      <a:r>
                        <a:rPr lang="en-US" altLang="ko-KR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(7</a:t>
                      </a:r>
                      <a:r>
                        <a:rPr lang="ko-KR" altLang="en-US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: 3+4)</a:t>
                      </a:r>
                      <a:endParaRPr lang="ko-KR" altLang="en-US" sz="1400" b="1" kern="0" spc="-8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(</a:t>
                      </a:r>
                      <a:r>
                        <a:rPr lang="ko-KR" altLang="en-US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트랙 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 : </a:t>
                      </a:r>
                      <a:r>
                        <a:rPr lang="ko-KR" altLang="en-US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신설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후속연구 지원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(3~6</a:t>
                      </a:r>
                      <a:r>
                        <a:rPr lang="ko-KR" altLang="en-US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2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기</a:t>
                      </a:r>
                      <a:r>
                        <a:rPr lang="ko-KR" altLang="en-US" sz="12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존 </a:t>
                      </a:r>
                      <a:r>
                        <a:rPr lang="en-US" altLang="ko-KR" sz="12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2~3</a:t>
                      </a:r>
                      <a:r>
                        <a:rPr lang="ko-KR" altLang="en-US" sz="12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 지원과제에 후속연구로 </a:t>
                      </a:r>
                      <a:r>
                        <a:rPr lang="en-US" altLang="ko-KR" sz="12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1~3</a:t>
                      </a:r>
                      <a:r>
                        <a:rPr lang="ko-KR" altLang="en-US" sz="12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 추가 지원</a:t>
                      </a:r>
                      <a:endParaRPr lang="ko-KR" altLang="en-US" sz="1200" b="1" kern="0" spc="-8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 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트랙 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 : </a:t>
                      </a:r>
                      <a:r>
                        <a:rPr lang="ko-KR" altLang="en-US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기존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en-US" altLang="ko-KR" sz="1400" b="1" kern="0" spc="-8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-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중견연구일반</a:t>
                      </a:r>
                      <a:r>
                        <a:rPr lang="en-US" altLang="ko-KR" sz="1400" b="1" kern="0" spc="-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400" b="1" kern="0" spc="-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1~3</a:t>
                      </a:r>
                      <a:r>
                        <a:rPr lang="ko-KR" altLang="en-US" sz="1400" b="1" kern="0" spc="-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1" kern="0" spc="-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-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507">
                <a:tc vMerge="1">
                  <a:txBody>
                    <a:bodyPr/>
                    <a:lstStyle/>
                    <a:p>
                      <a:pPr algn="ctr"/>
                      <a:endParaRPr lang="ko-KR" altLang="en-US" sz="14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연구계획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대비 수행실적 점검을 위한 연차점검 실시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연차점검을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연차보고서 제출로 간소화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659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명저번역지원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0820" marR="0" indent="-21082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홈페이지 공고 및 위원회 개최를 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통한</a:t>
                      </a:r>
                      <a:endParaRPr lang="en-US" altLang="ko-KR" sz="1400" b="1" kern="0" spc="-5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10820" marR="0" indent="-21082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5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지정도서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선정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지정도서 선정절차 보완</a:t>
                      </a:r>
                    </a:p>
                    <a:p>
                      <a:pPr marL="271780" marR="0" indent="-27178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최근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년간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(2014~2016)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지정도서 목록 중 과제로 </a:t>
                      </a:r>
                      <a:endParaRPr lang="en-US" altLang="ko-KR" sz="1400" b="1" kern="0" spc="-5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71780" marR="0" indent="-27178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선정되지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않은 도서를 포함하여 공고</a:t>
                      </a: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16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대학중점연구소지원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indent="-16510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strike="noStrike" kern="0" spc="-5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지역대학에 </a:t>
                      </a:r>
                      <a:r>
                        <a:rPr lang="en-US" altLang="ko-KR" sz="1400" b="1" strike="noStrike" kern="0" spc="-5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1" strike="noStrike" kern="0" spc="-5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개 연구소 할당 </a:t>
                      </a:r>
                      <a:endParaRPr lang="en-US" altLang="ko-KR" sz="1400" b="1" strike="noStrike" kern="0" spc="-5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65100" marR="0" indent="-16510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strike="noStrike" kern="0" spc="-5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지역대학 연구소에 최소 </a:t>
                      </a:r>
                      <a:r>
                        <a:rPr lang="en-US" altLang="ko-KR" sz="1400" b="1" strike="noStrike" kern="0" spc="-5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50% </a:t>
                      </a:r>
                      <a:r>
                        <a:rPr lang="ko-KR" altLang="en-US" sz="1400" b="1" strike="noStrike" kern="0" spc="-5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할당</a:t>
                      </a:r>
                      <a:endParaRPr lang="ko-KR" altLang="en-US" sz="1400" b="1" strike="noStrike" kern="0" spc="-5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7507">
                <a:tc vMerge="1">
                  <a:txBody>
                    <a:bodyPr/>
                    <a:lstStyle/>
                    <a:p>
                      <a:pPr algn="ctr"/>
                      <a:endParaRPr lang="ko-KR" altLang="en-US" sz="14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연구계획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대비 수행실적 점검을 위한 연차점검 실시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연차점검을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패널점검으로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전환하여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</a:t>
                      </a: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4" name="한쪽 모서리가 잘린 사각형 43"/>
          <p:cNvSpPr/>
          <p:nvPr/>
        </p:nvSpPr>
        <p:spPr>
          <a:xfrm flipH="1">
            <a:off x="6048164" y="3843"/>
            <a:ext cx="3095361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제목 114"/>
          <p:cNvSpPr txBox="1">
            <a:spLocks/>
          </p:cNvSpPr>
          <p:nvPr/>
        </p:nvSpPr>
        <p:spPr>
          <a:xfrm>
            <a:off x="6159938" y="42313"/>
            <a:ext cx="2952328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인문사회기초연구  주요 개선내용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384280" y="688051"/>
            <a:ext cx="6203944" cy="416145"/>
            <a:chOff x="412892" y="1190604"/>
            <a:chExt cx="4800155" cy="416145"/>
          </a:xfrm>
        </p:grpSpPr>
        <p:sp>
          <p:nvSpPr>
            <p:cNvPr id="47" name="직사각형 4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인문사회기초연구사업 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전년대비 주요 개선내용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9" name="직사각형 48"/>
          <p:cNvSpPr/>
          <p:nvPr/>
        </p:nvSpPr>
        <p:spPr>
          <a:xfrm>
            <a:off x="175189" y="195043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 주요 개선내용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456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사업별 주요 내용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4572000" y="2638500"/>
            <a:ext cx="3998664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86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843308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9" name="직사각형 188"/>
          <p:cNvSpPr/>
          <p:nvPr/>
        </p:nvSpPr>
        <p:spPr>
          <a:xfrm>
            <a:off x="424162" y="1366921"/>
            <a:ext cx="8199005" cy="9657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spc="-100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연수기회 부여로 연구활동의 지속성 유지와 연구능력 질적 향상 유도 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학술연구교수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연구에 전념하도록 지원하여 우수연구인력으로 육성 및 우수 연구성과 창출 도모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시간강사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시간강사에게 연구기회를 제공하여 고등교육의 질적 개선 유도 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09982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00" name="표 1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434266"/>
              </p:ext>
            </p:extLst>
          </p:nvPr>
        </p:nvGraphicFramePr>
        <p:xfrm>
          <a:off x="363608" y="3539417"/>
          <a:ext cx="8456863" cy="275457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76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82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5458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734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국내외 대학 박사학위 취득 후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이내인 자</a:t>
                      </a:r>
                      <a:endParaRPr lang="en-US" altLang="ko-KR" sz="1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</a:t>
                      </a:r>
                    </a:p>
                  </a:txBody>
                  <a:tcPr marL="360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박사학위 소지자 중 고등교육기관 부설연구소 소속 전임연구교수 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채용 예정자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</a:t>
                      </a: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이내에 대학 강의경력이 있는 박사학위 소지자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</a:t>
                      </a: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2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9,180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9,120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17,952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2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400" b="0" baseline="3000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  <a:endParaRPr lang="ko-KR" altLang="en-US" sz="1400" b="0" baseline="3000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400" b="0" baseline="3000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  <a:endParaRPr lang="ko-KR" altLang="en-US" sz="1400" b="0" baseline="3000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400" b="0" baseline="3000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  <a:endParaRPr lang="ko-KR" altLang="en-US" sz="1400" b="0" baseline="3000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2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1~2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72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207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127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1,282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2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02" name="직사각형 201"/>
          <p:cNvSpPr/>
          <p:nvPr/>
        </p:nvSpPr>
        <p:spPr>
          <a:xfrm>
            <a:off x="363608" y="3505019"/>
            <a:ext cx="8456863" cy="3508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</a:t>
            </a:r>
            <a:r>
              <a:rPr lang="ko-KR" altLang="en-US" sz="14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학술연구교수                          시간강사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453443" y="399525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469073" y="448197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5" name="직사각형 204"/>
          <p:cNvSpPr/>
          <p:nvPr/>
        </p:nvSpPr>
        <p:spPr>
          <a:xfrm>
            <a:off x="469073" y="486309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6" name="직사각형 205"/>
          <p:cNvSpPr/>
          <p:nvPr/>
        </p:nvSpPr>
        <p:spPr>
          <a:xfrm>
            <a:off x="461258" y="522241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7" name="직사각형 206"/>
          <p:cNvSpPr/>
          <p:nvPr/>
        </p:nvSpPr>
        <p:spPr>
          <a:xfrm>
            <a:off x="469073" y="5578703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2627783" y="3843"/>
            <a:ext cx="6515745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2699792" y="42313"/>
            <a:ext cx="640141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[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국내연수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/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연구교수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]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(2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(3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(4~6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학문후속세대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69073" y="595950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380379" y="2472743"/>
            <a:ext cx="8649325" cy="416145"/>
            <a:chOff x="412892" y="1190604"/>
            <a:chExt cx="4800155" cy="416145"/>
          </a:xfrm>
        </p:grpSpPr>
        <p:sp>
          <p:nvSpPr>
            <p:cNvPr id="42" name="직사각형 41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r>
                <a:rPr lang="en-US" altLang="ko-KR" sz="1500" b="1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+mn-ea"/>
                </a:rPr>
                <a:t>: </a:t>
              </a:r>
              <a:r>
                <a:rPr lang="ko-KR" altLang="en-US" sz="1500" b="1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+mn-ea"/>
                </a:rPr>
                <a:t>여성</a:t>
              </a:r>
              <a:r>
                <a:rPr lang="en-US" altLang="ko-KR" sz="1500" b="1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+mn-ea"/>
                </a:rPr>
                <a:t>, </a:t>
              </a:r>
              <a:r>
                <a:rPr lang="ko-KR" altLang="en-US" sz="1500" b="1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+mn-ea"/>
                </a:rPr>
                <a:t>지역대학 등 상대적으로 연구환경이 열악한 연구자 우대 </a:t>
              </a:r>
              <a:endParaRPr lang="ko-KR" altLang="en-US" sz="1500" b="1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+mn-ea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한쪽 모서리가 잘린 사각형 31"/>
          <p:cNvSpPr/>
          <p:nvPr/>
        </p:nvSpPr>
        <p:spPr>
          <a:xfrm flipH="1">
            <a:off x="2627783" y="437583"/>
            <a:ext cx="6519466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제목 114"/>
          <p:cNvSpPr txBox="1">
            <a:spLocks/>
          </p:cNvSpPr>
          <p:nvPr/>
        </p:nvSpPr>
        <p:spPr>
          <a:xfrm>
            <a:off x="2674673" y="468238"/>
            <a:ext cx="6469522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[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시간강사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]                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(2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(7~8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96498" y="6318213"/>
            <a:ext cx="8418656" cy="2954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*  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기관지원금 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백만 원 포함</a:t>
            </a:r>
            <a:endParaRPr lang="ko-KR" altLang="en-US" sz="1200" b="1" kern="0" spc="-12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352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369047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952718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312910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437256"/>
            <a:ext cx="8702279" cy="6545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신진연구</a:t>
            </a:r>
            <a:r>
              <a:rPr lang="ko-KR" altLang="en-US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자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신진연구인력의 창의적 연구의욕 고취 및 안정적 연구환경 조성 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우수학</a:t>
            </a:r>
            <a:r>
              <a:rPr lang="ko-KR" altLang="en-US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자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세계적 수준의 연구역량을 지닌 우수학자 지원 및 연구업적 집대성을 위한 연구환경 지원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09982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00" name="표 1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992886"/>
              </p:ext>
            </p:extLst>
          </p:nvPr>
        </p:nvGraphicFramePr>
        <p:xfrm>
          <a:off x="363608" y="3515974"/>
          <a:ext cx="8456865" cy="29108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1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2281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32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신청마감일 기준 조교수 이상 임용 후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이내인 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대학교원 또는 박사학위 취득 후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이내 연구자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</a:t>
                      </a:r>
                      <a:endParaRPr lang="en-US" altLang="ko-KR" sz="1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박사학위 취득 후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이상이고 조교수 이상의 경력이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이상인 대학 소속 또는 학회 소속의 연구자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1,200%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이상</a:t>
                      </a:r>
                    </a:p>
                  </a:txBody>
                  <a:tcPr marL="90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23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17,560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1,883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04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04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1~3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(3+2)</a:t>
                      </a:r>
                      <a:endParaRPr lang="ko-KR" altLang="en-US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04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515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04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204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02" name="직사각형 201"/>
          <p:cNvSpPr/>
          <p:nvPr/>
        </p:nvSpPr>
        <p:spPr>
          <a:xfrm>
            <a:off x="490764" y="3481574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신진연구자지원                                             우수학자지원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453443" y="4018701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469073" y="4630462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5" name="직사각형 204"/>
          <p:cNvSpPr/>
          <p:nvPr/>
        </p:nvSpPr>
        <p:spPr>
          <a:xfrm>
            <a:off x="469073" y="498813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6" name="직사각형 205"/>
          <p:cNvSpPr/>
          <p:nvPr/>
        </p:nvSpPr>
        <p:spPr>
          <a:xfrm>
            <a:off x="469073" y="5355685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7" name="직사각형 206"/>
          <p:cNvSpPr/>
          <p:nvPr/>
        </p:nvSpPr>
        <p:spPr>
          <a:xfrm>
            <a:off x="469073" y="5727600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391980" y="0"/>
            <a:ext cx="4759930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63988" y="38470"/>
            <a:ext cx="466245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(2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(3~4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476383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1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-1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개인연구자지원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신진연구자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우수학자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69073" y="610017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380380" y="2230478"/>
            <a:ext cx="6203944" cy="416145"/>
            <a:chOff x="412892" y="1190604"/>
            <a:chExt cx="4800155" cy="416145"/>
          </a:xfrm>
        </p:grpSpPr>
        <p:sp>
          <p:nvSpPr>
            <p:cNvPr id="53" name="직사각형 52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420262" y="2691571"/>
            <a:ext cx="8702279" cy="3910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연차점검을 연차보고서 제출로 간소화하여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행정적 부담을 완화함으로써 연구자 편의 및 지원 효율성 제고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6743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369047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94490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305095"/>
            <a:ext cx="8770481" cy="37348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374737"/>
            <a:ext cx="8702279" cy="3272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중견급 연구자 지원을 통해 우수 연구자로의 학문적 역량 강화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91476" y="313108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한쪽 모서리가 잘린 사각형 34"/>
          <p:cNvSpPr/>
          <p:nvPr/>
        </p:nvSpPr>
        <p:spPr>
          <a:xfrm flipH="1">
            <a:off x="4391980" y="0"/>
            <a:ext cx="4759930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63988" y="38470"/>
            <a:ext cx="466245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(3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(4~6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43730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1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-2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개인연구자지원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중견연구자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380380" y="1769393"/>
            <a:ext cx="6203944" cy="416145"/>
            <a:chOff x="412892" y="1190604"/>
            <a:chExt cx="4800155" cy="416145"/>
          </a:xfrm>
        </p:grpSpPr>
        <p:sp>
          <p:nvSpPr>
            <p:cNvPr id="53" name="직사각형 52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420262" y="2183596"/>
            <a:ext cx="8702279" cy="846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연차점검을 연차보고서 제출로 간소화하여 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행정적 부담을 완화함으로써 연구자 편의 및 지원 효율성 제고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연구기간을 기존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3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년에서 최장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7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년까지 확대하며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연구기간이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2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년 이상인 중견연구자지원 과제 중 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결과물이 우수한 과제를 중심으로 후속연구 지원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479924"/>
              </p:ext>
            </p:extLst>
          </p:nvPr>
        </p:nvGraphicFramePr>
        <p:xfrm>
          <a:off x="363608" y="3578494"/>
          <a:ext cx="8528872" cy="26974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1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2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2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2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4467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26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신청마감일 기준 조교수 이상 임용 후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년이 초과한 대학교원 또는 박사학위 취득 후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초과 연구자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</a:t>
                      </a:r>
                      <a:endParaRPr lang="en-US" altLang="ko-KR" sz="1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28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27,718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28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28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트랙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장기소액연구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: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신설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7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(3+4)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트랙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후속연구 지원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: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신설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1~3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트랙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중견일반연구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: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기존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1~3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28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추후 확정 예정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28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3" name="직사각형 32"/>
          <p:cNvSpPr/>
          <p:nvPr/>
        </p:nvSpPr>
        <p:spPr>
          <a:xfrm>
            <a:off x="498080" y="353941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      중견연구자지원</a:t>
            </a:r>
            <a:endParaRPr lang="ko-KR" altLang="en-US" sz="14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53443" y="393273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469073" y="4317862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69073" y="4698984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59765" y="513788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9073" y="557047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69073" y="5943260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88683" y="6294768"/>
            <a:ext cx="8418656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※ (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트랙 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2) 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후속연구 지원은 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2017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년에 </a:t>
            </a:r>
            <a:r>
              <a:rPr lang="ko-KR" altLang="en-US" sz="1200" b="1" kern="0" spc="-12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종료하는 중견연구자지원사업 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중기과제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(2~3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년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에 한정하여 신청 가능</a:t>
            </a:r>
            <a:endParaRPr lang="ko-KR" altLang="en-US" sz="1200" b="1" kern="0" spc="-12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4332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83549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195685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304401"/>
            <a:ext cx="8199005" cy="6545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집단지성을 기반으로 한 공동연구를 활성화하여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국가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사회적 문제해결에 필요한 방안 제시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개인연구로 축적된 연구역량을 바탕으로 자유로운 공동연구 기반 확보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451504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3848879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211960" y="3843"/>
            <a:ext cx="4931568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283968" y="42313"/>
            <a:ext cx="4817237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(7~10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(11.1.)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일반공동연구지원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348899"/>
              </p:ext>
            </p:extLst>
          </p:nvPr>
        </p:nvGraphicFramePr>
        <p:xfrm>
          <a:off x="363608" y="3891094"/>
          <a:ext cx="8420860" cy="257097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1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4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787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29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연구업적이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이상이 있는 대학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연구기관 등에 소속된 연구자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21,000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 이상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50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 이상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100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1~3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84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474635" y="388327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                                   일반공동연구지원</a:t>
            </a:r>
            <a:endParaRPr lang="ko-KR" altLang="en-US" sz="14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53443" y="4277420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9073" y="466254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69073" y="504366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59765" y="5396193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69073" y="5774902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69073" y="6131644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2191403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621237"/>
            <a:ext cx="8702279" cy="609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공동연구에 부합하는 과제 집중 지원 및 질적 수준을 고려한 우수성과 창출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연구팀 역량 및 우수성 평가를 위한 오픈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(Open)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평가 정착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445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33898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047200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202806"/>
            <a:ext cx="8199005" cy="505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인문학과 사회과학의 상상력과 통찰력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예술적 창조성과 과학적 합리성 등을 융합하여 복잡한 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사회문제에 대한 창조적이고 합리적인 해결방안 마련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16234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3544094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427984" y="3843"/>
            <a:ext cx="4715544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71528" y="42313"/>
            <a:ext cx="465101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(6~8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2400" b="1" kern="0" spc="-150" dirty="0" err="1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학제간융합연구지원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927603"/>
              </p:ext>
            </p:extLst>
          </p:nvPr>
        </p:nvGraphicFramePr>
        <p:xfrm>
          <a:off x="355587" y="3586309"/>
          <a:ext cx="8348852" cy="290625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84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9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1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42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87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29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연구업적이 </a:t>
                      </a:r>
                      <a:r>
                        <a:rPr lang="en-US" altLang="ko-KR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</a:t>
                      </a:r>
                      <a:r>
                        <a:rPr lang="en-US" altLang="ko-KR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이공분야 </a:t>
                      </a:r>
                      <a:r>
                        <a:rPr lang="en-US" altLang="ko-KR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</a:t>
                      </a:r>
                      <a:r>
                        <a:rPr lang="en-US" altLang="ko-KR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이상인 대학</a:t>
                      </a:r>
                      <a:r>
                        <a:rPr lang="en-US" altLang="ko-KR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400" b="0" spc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연구기관 등에 소속된 연구자</a:t>
                      </a:r>
                      <a:endParaRPr lang="en-US" altLang="ko-KR" sz="1200" b="0" spc="0" baseline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5,000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씨앗형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40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새싹형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 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융합연구총괄센터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(3+2)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482450" y="357067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</a:t>
            </a:r>
            <a:r>
              <a:rPr lang="ko-KR" altLang="en-US" sz="14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학제간융합연구지원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9073" y="3971811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53443" y="4364752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69073" y="487872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43723" y="541963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61052" y="579032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69073" y="614706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1933508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402417"/>
            <a:ext cx="8702279" cy="609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인문사회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문화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예술과 과학기술의 학제간 융합연구 활성화 추진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융합연구총괄센터의 체계적 운영과 안정적 정착을 통해 융합연구 네트워크 활성화 및 연구성과 확산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0142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7297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101905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1" y="1210621"/>
            <a:ext cx="8698379" cy="5920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인문사회분야의 토대연구지원을 통해 지식생산의 원천제공 및 독창적 연구이론 발전을 위한 기틀 마련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사전편찬</a:t>
            </a: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/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기초연구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DB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구축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/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희귀언어 연구자료 축적 등의 연구인프라 구축과제를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Top-Down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식으로 지원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732844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4153664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427984" y="3843"/>
            <a:ext cx="4715544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71528" y="42313"/>
            <a:ext cx="465101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(6~8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토대연구지원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058407"/>
              </p:ext>
            </p:extLst>
          </p:nvPr>
        </p:nvGraphicFramePr>
        <p:xfrm>
          <a:off x="363608" y="4180249"/>
          <a:ext cx="8348852" cy="220521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1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68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87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i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29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연구업적이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이상이 있는 대학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연구기관 등에 소속된 연구자 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21,250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한국학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8,500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포함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(3+2)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40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계속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45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498080" y="416461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    토대연구지원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1258" y="455793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9073" y="496650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69073" y="5339814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91849" y="5708793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69073" y="6063233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1988213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402417"/>
            <a:ext cx="8702279" cy="10829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토대연구지원사업 시스템에 최적화된 연구결과물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(DB)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관리환경을 구축하고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대학도서관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/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공공기관 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도서관 등 유관기관과 연계하여 이용자 서비스 제공 확대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토대연구 협의회 구성 및 세미나 개최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지정의제 중복 선정 방지를 위해 별도의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‘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지정의제 선정위원회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’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통합 설치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운영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038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80788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094090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249696"/>
            <a:ext cx="8698379" cy="505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대학부설연구소의 특성화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전문화를 지원하여 대학 내 연구거점으로 육성 및 대학의 전반적 연구역량 강화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연구소의 연구성과 및 인력과 대학의 교육 간 연계를 통해 교육기능 보완 및 경쟁력 강화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24049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3598799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427984" y="3843"/>
            <a:ext cx="4715544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71528" y="42313"/>
            <a:ext cx="465101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(6~8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대학중점연구소지원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149115"/>
              </p:ext>
            </p:extLst>
          </p:nvPr>
        </p:nvGraphicFramePr>
        <p:xfrm>
          <a:off x="363607" y="3664461"/>
          <a:ext cx="8492869" cy="268975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68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25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23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21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712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연구소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요건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장기 육성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지원계획이 수립된 국내 대학부설연구소 중 대학의 총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장의 추천을 받은 연구소</a:t>
                      </a:r>
                      <a:endParaRPr lang="en-US" altLang="ko-KR" sz="1200" b="0" baseline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</a:t>
                      </a:r>
                      <a:r>
                        <a:rPr lang="en-US" altLang="ko-KR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각 대학은 </a:t>
                      </a:r>
                      <a:r>
                        <a:rPr lang="en-US" altLang="ko-KR" sz="1100" b="1" kern="1200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인문사회분야</a:t>
                      </a:r>
                      <a:r>
                        <a:rPr lang="en-US" altLang="ko-KR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’, ‘</a:t>
                      </a:r>
                      <a:r>
                        <a:rPr lang="ko-KR" altLang="en-US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예술체육</a:t>
                      </a:r>
                      <a:r>
                        <a:rPr lang="en-US" altLang="ko-KR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(ASK)</a:t>
                      </a:r>
                      <a:r>
                        <a:rPr lang="ko-KR" altLang="en-US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분야</a:t>
                      </a:r>
                      <a:r>
                        <a:rPr lang="en-US" altLang="ko-KR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’</a:t>
                      </a:r>
                      <a:r>
                        <a:rPr lang="ko-KR" altLang="en-US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별로 각 </a:t>
                      </a:r>
                      <a:r>
                        <a:rPr lang="en-US" altLang="ko-KR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baseline="0" dirty="0" smtClean="0">
                          <a:solidFill>
                            <a:srgbClr val="377BCD"/>
                          </a:solidFill>
                          <a:latin typeface="+mn-ea"/>
                          <a:ea typeface="+mn-ea"/>
                        </a:rPr>
                        <a:t>개씩 신청가능</a:t>
                      </a:r>
                      <a:endParaRPr lang="en-US" altLang="ko-KR" sz="1100" b="1" baseline="0" dirty="0" smtClean="0">
                        <a:solidFill>
                          <a:srgbClr val="377BCD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1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연구진 요건</a:t>
                      </a:r>
                      <a:r>
                        <a:rPr lang="en-US" altLang="ko-KR" sz="1200" b="1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200" b="0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200" b="0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연구실적이 </a:t>
                      </a:r>
                      <a:r>
                        <a:rPr lang="en-US" altLang="ko-KR" sz="1200" b="0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200" b="0" baseline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이상인 자 </a:t>
                      </a:r>
                      <a:endParaRPr lang="en-US" altLang="ko-KR" sz="1200" b="0" baseline="0" dirty="0" smtClean="0">
                        <a:solidFill>
                          <a:srgbClr val="377BCD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</a:t>
                      </a:r>
                      <a:r>
                        <a:rPr lang="en-US" altLang="ko-KR" sz="11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1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연구책임자는 신청연구소의 소장이 담당</a:t>
                      </a:r>
                      <a:endParaRPr lang="en-US" altLang="ko-KR" sz="1050" b="1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55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16,420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196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200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1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  [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계속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300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2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05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05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55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선정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(3+3)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선정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[~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선정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(3+3+3)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55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17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 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[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계속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43</a:t>
                      </a:r>
                      <a:r>
                        <a:rPr lang="ko-KR" altLang="en-US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r>
                        <a:rPr lang="en-US" altLang="ko-KR" sz="1400" b="0" dirty="0" smtClean="0">
                          <a:solidFill>
                            <a:srgbClr val="377BCD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1400" b="0" dirty="0" smtClean="0">
                        <a:solidFill>
                          <a:srgbClr val="377BCD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435560" y="363319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   대학중점연구소지원</a:t>
            </a:r>
            <a:endParaRPr lang="ko-KR" altLang="en-US" sz="14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06553" y="4190631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06553" y="479457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22183" y="520695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73521" y="5654088"/>
            <a:ext cx="935534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22183" y="6016343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2035103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504012"/>
            <a:ext cx="8702279" cy="609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예술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체육분야 연구저변 확대를 위한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ASK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사업 지속 추진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신규과제는 지역대학 연구역량 제고 및 지역별 균형발전을 위해 지역대학의 대학부설연구소 할당제 적용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9126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7297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086275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241881"/>
            <a:ext cx="8696627" cy="6545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신흥지역에 대한 장기적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안정적 연구기반 마련을 통해 지역전문가 양성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실용적 연구강화로 신흥시장 진출을 위한 차별화 된 전략 및 현안대응에 필요한 심층정보 생산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공유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36553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3794174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355976" y="3843"/>
            <a:ext cx="4787552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40269" y="42313"/>
            <a:ext cx="4680520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(6~8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</a:t>
            </a:r>
            <a:r>
              <a:rPr lang="en-US" altLang="ko-KR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9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신흥지역연구지원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892639"/>
              </p:ext>
            </p:extLst>
          </p:nvPr>
        </p:nvGraphicFramePr>
        <p:xfrm>
          <a:off x="363608" y="3836389"/>
          <a:ext cx="8420860" cy="260387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1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08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87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연구소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요건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신흥지역 연구역량을 갖춘 대학부설연구소 중 대학의 총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장의 추천을 받은 연구소</a:t>
                      </a:r>
                      <a:endParaRPr lang="en-US" altLang="ko-KR" sz="1200" b="0" baseline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연구진 요건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연구실적이 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이상인 자</a:t>
                      </a:r>
                      <a:endParaRPr lang="en-US" altLang="ko-KR" sz="1200" b="0" baseline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                 ※ </a:t>
                      </a:r>
                      <a:r>
                        <a:rPr lang="ko-KR" altLang="en-US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연구책임자는 신청연구소의 소장 또는 연구소 소속의 전임교원이 담당하며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연구소장이  </a:t>
                      </a:r>
                      <a:endParaRPr lang="en-US" altLang="ko-KR" sz="1200" b="1" baseline="0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                    </a:t>
                      </a:r>
                      <a:r>
                        <a:rPr lang="ko-KR" altLang="en-US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연구책임자가 아닌 경우 반드시 공동연구원으로 참여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신흥지역 중 기 지원 중인 지역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아프리카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미얀마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을 제외한 연구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 예산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2,000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지원규모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230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지원기간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(2+3)</a:t>
                      </a:r>
                      <a:endParaRPr lang="ko-KR" altLang="en-US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신규과제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계속과제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498080" y="382075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                                  신흥지역연구지원</a:t>
            </a:r>
            <a:endParaRPr lang="ko-KR" altLang="en-US" sz="14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76888" y="4409451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76888" y="538829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76888" y="501939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76888" y="5739356"/>
            <a:ext cx="864096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모</a:t>
            </a:r>
            <a:r>
              <a:rPr lang="en-US" altLang="ko-KR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76888" y="611580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2050733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550902"/>
            <a:ext cx="8702279" cy="609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사업의 확대발전을 위한 내실화 및 유관기관 협력을 통해 신흥지역 정보제공 및 지역전문가 양성 강화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실용적인 연구중심의 지역연구 추진체계를 구축하여 정부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기업 등의 다양한 신흥시장 진출전략 지원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9338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2608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086275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194991"/>
            <a:ext cx="8199005" cy="6545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동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서양 명저번역을 통한 번역의 모범적 기반 마련 및 학술성과의 세대 간 전수 지원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명저를 이해하기 쉬운 우리말로 번역함으로써 일반대중의 동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서양 명저에 대한 </a:t>
            </a:r>
            <a:r>
              <a:rPr lang="ko-KR" altLang="en-US" sz="1500" b="1" spc="-100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접근성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제고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350620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한쪽 모서리가 잘린 사각형 34"/>
          <p:cNvSpPr/>
          <p:nvPr/>
        </p:nvSpPr>
        <p:spPr>
          <a:xfrm flipH="1">
            <a:off x="4355976" y="3843"/>
            <a:ext cx="4787552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87158" y="42313"/>
            <a:ext cx="4644515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(2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(3~4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</a:t>
            </a:r>
            <a:r>
              <a:rPr lang="en-US" altLang="ko-KR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5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명저번역지원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591881"/>
              </p:ext>
            </p:extLst>
          </p:nvPr>
        </p:nvGraphicFramePr>
        <p:xfrm>
          <a:off x="363608" y="3922354"/>
          <a:ext cx="8420860" cy="25491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1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08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87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29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단독 번역출판물 또는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 이하의 공동 번역출판물이 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종 이상인 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지정도서에 대해서만 번역지원이 가능하며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한국어 번역권 체결이 필요 없는 도서를 원칙으로 함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200" b="1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※  </a:t>
                      </a: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관련 학계 전문가들로 구성된 전문가 그룹의 검토를 통해 지정도서 선정</a:t>
                      </a:r>
                      <a:endParaRPr lang="en-US" altLang="ko-KR" sz="1200" b="1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1,063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지정도서별 분량과 난이도를 고려하여 지원</a:t>
                      </a:r>
                      <a:r>
                        <a:rPr lang="ko-KR" altLang="en-US" sz="1400" b="0" baseline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en-US" altLang="ko-KR" sz="1200" b="1" baseline="0" smtClean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1" baseline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지정도서 목록 및 적정 번역 연구비는 조사</a:t>
                      </a:r>
                      <a:r>
                        <a:rPr lang="en-US" altLang="ko-KR" sz="1200" b="1" baseline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00" b="1" baseline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검토를 거쳐 별도 공고</a:t>
                      </a:r>
                      <a:endParaRPr lang="ko-KR" altLang="en-US" sz="1100" b="1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2~3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974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신규과제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 [</a:t>
                      </a:r>
                      <a:r>
                        <a:rPr lang="ko-KR" altLang="en-US" sz="14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계속과제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505895" y="391453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     명저번역지원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53443" y="440163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9073" y="4911390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69073" y="534762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91849" y="5762880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69073" y="613356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1988213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480567"/>
            <a:ext cx="8702279" cy="916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번역수준과 정도를 엄정하게 점검하는 등 번역연구의 특성을 반영한 연차점검 추진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번역대상 도서 추천기간을 충분하게 부여하고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지정도서 선정절차를 일부 보완하여 연구자 만족도 제고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spc="-100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※ 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최근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3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년간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(2014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년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~2016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년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)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 지정도서 목록 중 과제로 선정되지 않은 도서를 지정도서에 포함하여 공고</a:t>
            </a:r>
            <a:endParaRPr lang="en-US" altLang="ko-KR" sz="12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5213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921458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및 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297280"/>
            <a:ext cx="8770481" cy="35832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1" name="그림 19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588"/>
          <a:stretch/>
        </p:blipFill>
        <p:spPr>
          <a:xfrm rot="16200000">
            <a:off x="4628158" y="-1851668"/>
            <a:ext cx="146910" cy="8656183"/>
          </a:xfrm>
          <a:prstGeom prst="rect">
            <a:avLst/>
          </a:prstGeom>
        </p:spPr>
      </p:pic>
      <p:grpSp>
        <p:nvGrpSpPr>
          <p:cNvPr id="192" name="그룹 191"/>
          <p:cNvGrpSpPr/>
          <p:nvPr/>
        </p:nvGrpSpPr>
        <p:grpSpPr>
          <a:xfrm>
            <a:off x="373519" y="1459577"/>
            <a:ext cx="8762861" cy="0"/>
            <a:chOff x="373519" y="1652588"/>
            <a:chExt cx="8762861" cy="0"/>
          </a:xfrm>
        </p:grpSpPr>
        <p:cxnSp>
          <p:nvCxnSpPr>
            <p:cNvPr id="193" name="직선 연결선 192"/>
            <p:cNvCxnSpPr/>
            <p:nvPr/>
          </p:nvCxnSpPr>
          <p:spPr>
            <a:xfrm>
              <a:off x="373519" y="1652588"/>
              <a:ext cx="454065" cy="0"/>
            </a:xfrm>
            <a:prstGeom prst="line">
              <a:avLst/>
            </a:prstGeom>
            <a:ln w="12700">
              <a:solidFill>
                <a:srgbClr val="0066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직선 연결선 193"/>
            <p:cNvCxnSpPr/>
            <p:nvPr/>
          </p:nvCxnSpPr>
          <p:spPr>
            <a:xfrm>
              <a:off x="769620" y="1652588"/>
              <a:ext cx="8366760" cy="0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9" name="직사각형 188"/>
          <p:cNvSpPr/>
          <p:nvPr/>
        </p:nvSpPr>
        <p:spPr>
          <a:xfrm>
            <a:off x="446285" y="1484147"/>
            <a:ext cx="8605543" cy="8797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기 발표한 우수논문의 후속연구를 지원하여 적시에 정부 연구비를 지원받지 못한 우수한 연구성과를 </a:t>
            </a:r>
            <a:endParaRPr lang="en-US" altLang="ko-KR" sz="1500" b="1" spc="-100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발굴하고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기존 연구에 대한 안정적</a:t>
            </a:r>
            <a:r>
              <a:rPr lang="en-US" altLang="ko-KR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후속연구 지원</a:t>
            </a:r>
            <a:endParaRPr lang="en-US" altLang="ko-KR" sz="1500" b="1" spc="-100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2709079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3215864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211960" y="3843"/>
            <a:ext cx="4931568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283968" y="42313"/>
            <a:ext cx="4817237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(7~10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(11.1.)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우수논문지원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185067"/>
              </p:ext>
            </p:extLst>
          </p:nvPr>
        </p:nvGraphicFramePr>
        <p:xfrm>
          <a:off x="363608" y="3258079"/>
          <a:ext cx="8564876" cy="301535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21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3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879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29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연구기관 등에 소속되고 아래의 연구실적을 갖춘 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☞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2016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년에 연구재단 등재학술지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국제학술지에 게재된 인문사회분야의 학술논문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공동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단독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 제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저자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☞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국내외로부터 연구비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교내연구비 포함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를 지원받은 과제와 연구비 지원 </a:t>
                      </a:r>
                      <a:r>
                        <a:rPr lang="ko-KR" altLang="en-US" sz="12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사사표기가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된 과제는 제외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☞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재단 등재학술지로 등재되기 전에 게재된 논문은 불인정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1,300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79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459005" y="3250264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   우수논문지원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14368" y="402651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29998" y="477894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29998" y="516006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52774" y="554467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29998" y="5891303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101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969391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16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대비 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년도 사업별 </a:t>
              </a:r>
              <a:r>
                <a:rPr lang="ko-KR" altLang="en-US" dirty="0" err="1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과제수</a:t>
              </a:r>
              <a:r>
                <a:rPr lang="ko-KR" altLang="en-US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및 </a:t>
              </a:r>
              <a:r>
                <a:rPr lang="ko-KR" altLang="en-US" dirty="0" err="1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예상선정률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0" name="제목 114"/>
          <p:cNvSpPr txBox="1">
            <a:spLocks/>
          </p:cNvSpPr>
          <p:nvPr/>
        </p:nvSpPr>
        <p:spPr>
          <a:xfrm>
            <a:off x="7128284" y="42313"/>
            <a:ext cx="1969316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175188" y="218488"/>
            <a:ext cx="68090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] 2017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신규과제 개인연구군 사업 진행 현황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14791"/>
              </p:ext>
            </p:extLst>
          </p:nvPr>
        </p:nvGraphicFramePr>
        <p:xfrm>
          <a:off x="457201" y="1450264"/>
          <a:ext cx="8111245" cy="51262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4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4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4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41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36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23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23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58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8034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사 업 명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년 현황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년 현황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3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신청 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과제수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예상선정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과제수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예상 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선정률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신청 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과제수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선정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과제수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예상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선정률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34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신진연구자지원사업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1,947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515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26.5%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2,157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635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29.4%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우수학자지원사업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73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15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20.5%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62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11.3%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94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저술출판지원사업</a:t>
                      </a:r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</a:t>
                      </a:r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학술서</a:t>
                      </a:r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487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217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44.6%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489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146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22.9%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04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저술출판지원사업</a:t>
                      </a:r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</a:t>
                      </a:r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교양서</a:t>
                      </a:r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119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54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45.3%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81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37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45.7%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5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박사후국내연수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728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28.4%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713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156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21.9%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132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학술연구교수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367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127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34.6%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285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53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18.6%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6349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중견연구자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트랙</a:t>
                      </a:r>
                      <a:r>
                        <a:rPr lang="en-US" altLang="ko-KR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1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34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31.3%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83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트랙</a:t>
                      </a:r>
                      <a:r>
                        <a:rPr lang="en-US" altLang="ko-KR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2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34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50(17)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미달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2,153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886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41.2%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2,049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583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28.5%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8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트랙</a:t>
                      </a:r>
                      <a:r>
                        <a:rPr lang="en-US" altLang="ko-KR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3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965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소계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2,219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913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41.1%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2,049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583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28.5%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965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맑은 고딕"/>
                        </a:rPr>
                        <a:t>합 계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5,334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1,777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33.3%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5,266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1,434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27.2%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496" marR="9496" marT="9496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990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79" y="969391"/>
            <a:ext cx="6203930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sz="1600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개인연구군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175188" y="218488"/>
            <a:ext cx="68090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2] 2017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유형별 예산 및 과제 수 내역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92501"/>
              </p:ext>
            </p:extLst>
          </p:nvPr>
        </p:nvGraphicFramePr>
        <p:xfrm>
          <a:off x="457200" y="1466850"/>
          <a:ext cx="8229599" cy="46624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30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16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6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96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구 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16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억 원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17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억 원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증감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6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억원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</a:rPr>
                        <a:t>과제수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개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1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총계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2,772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2,806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34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298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67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□ 개인연구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798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940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142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350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9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학문후속</a:t>
                      </a:r>
                      <a:br>
                        <a:rPr lang="ko-KR" altLang="en-US" sz="1000" u="none" strike="noStrike" dirty="0">
                          <a:effectLst/>
                        </a:rPr>
                      </a:br>
                      <a:r>
                        <a:rPr lang="ko-KR" altLang="en-US" sz="1000" u="none" strike="noStrike" dirty="0">
                          <a:effectLst/>
                        </a:rPr>
                        <a:t>세대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</a:rPr>
                        <a:t>박사후국내연수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71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)53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)156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92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)63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)207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21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61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학술연구교수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92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)175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)53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91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)101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)127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smtClean="0">
                          <a:effectLst/>
                        </a:rPr>
                        <a:t>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-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시간강사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180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)1,282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180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)1,282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-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9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단계별 개인연구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신진연구자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150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)190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)635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176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)204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)515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26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smtClean="0">
                          <a:effectLst/>
                        </a:rPr>
                        <a:t>106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중견연구자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177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)265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)627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277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)283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)946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100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337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우수학자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15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)29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)10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19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)33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)15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792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기타</a:t>
                      </a:r>
                      <a:br>
                        <a:rPr lang="ko-KR" altLang="en-US" sz="1000" u="none" strike="noStrike" dirty="0">
                          <a:effectLst/>
                        </a:rPr>
                      </a:br>
                      <a:r>
                        <a:rPr lang="ko-KR" altLang="en-US" sz="1000" u="none" strike="noStrike" dirty="0">
                          <a:effectLst/>
                        </a:rPr>
                        <a:t>개인연구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우수논문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13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)103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13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)100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-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smtClean="0">
                          <a:effectLst/>
                        </a:rPr>
                        <a:t>3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한국학총서 및 고전 영문번역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26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)32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)16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24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)33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)5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smtClean="0">
                          <a:effectLst/>
                        </a:rPr>
                        <a:t>2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smtClean="0">
                          <a:effectLst/>
                        </a:rPr>
                        <a:t>10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명저번역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11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)16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)21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11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)23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)21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-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smtClean="0">
                          <a:effectLst/>
                        </a:rPr>
                        <a:t>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79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저술출판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</a:rPr>
                        <a:t>63</a:t>
                      </a:r>
                      <a:br>
                        <a:rPr lang="en-US" altLang="ko-KR" sz="1000" u="none" strike="noStrike" dirty="0" smtClean="0">
                          <a:effectLst/>
                        </a:rPr>
                      </a:b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)335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)183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</a:rPr>
                        <a:t>57</a:t>
                      </a:r>
                      <a:br>
                        <a:rPr lang="en-US" altLang="ko-KR" sz="1000" u="none" strike="noStrike" smtClean="0">
                          <a:effectLst/>
                        </a:rPr>
                      </a:b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계속</a:t>
                      </a:r>
                      <a:r>
                        <a:rPr lang="en-US" altLang="ko-KR" sz="1000" u="none" strike="noStrike" smtClean="0">
                          <a:effectLst/>
                        </a:rPr>
                        <a:t>)302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</a:t>
                      </a:r>
                      <a:r>
                        <a:rPr lang="en-US" altLang="ko-KR" sz="1000" u="none" strike="noStrike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smtClean="0">
                          <a:effectLst/>
                        </a:rPr>
                        <a:t>신규</a:t>
                      </a:r>
                      <a:r>
                        <a:rPr lang="en-US" altLang="ko-KR" sz="1000" u="none" strike="noStrike" smtClean="0">
                          <a:effectLst/>
                        </a:rPr>
                        <a:t>)271</a:t>
                      </a:r>
                      <a:r>
                        <a:rPr lang="ko-KR" altLang="en-US" sz="1000" u="none" strike="noStrike" smtClean="0">
                          <a:effectLst/>
                        </a:rPr>
                        <a:t>개 내외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smtClean="0">
                          <a:effectLst/>
                        </a:rPr>
                        <a:t>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55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667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79" y="969391"/>
            <a:ext cx="6203930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sz="1600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공동연구</a:t>
              </a:r>
              <a:r>
                <a:rPr lang="ko-KR" altLang="en-US" sz="1600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군</a:t>
              </a: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175188" y="218488"/>
            <a:ext cx="6881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2] </a:t>
            </a: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유형별 예산 및 과제 수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내역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812499"/>
              </p:ext>
            </p:extLst>
          </p:nvPr>
        </p:nvGraphicFramePr>
        <p:xfrm>
          <a:off x="457200" y="1466850"/>
          <a:ext cx="8229599" cy="37483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30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16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6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66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구 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16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억 원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17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억 원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증감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억원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</a:rPr>
                        <a:t>과제수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개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67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□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공동연구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453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423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30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74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71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인문사회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일반공동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210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)19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)138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210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)142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)84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내외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31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학제간융합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50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)13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)22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)16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내외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국제공동연구</a:t>
                      </a:r>
                      <a:endParaRPr lang="en-US" altLang="ko-KR" sz="1000" b="0" i="0" u="none" strike="noStrike" dirty="0" smtClean="0">
                        <a:solidFill>
                          <a:schemeClr val="dk1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글로벌연구네트워크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76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)40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)31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</a:t>
                      </a: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53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)16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23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71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한국학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해외한국학육성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씨앗형중핵대학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60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)42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)19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61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)51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한국학세계화랩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39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)5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36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1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한국학특정분야기획연구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고대사</a:t>
                      </a: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‧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상고사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해외한인연구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18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13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계속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)11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 내외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63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969391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sz="1600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집단연구</a:t>
              </a:r>
              <a:r>
                <a:rPr lang="ko-KR" altLang="en-US" sz="1600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군</a:t>
              </a: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175188" y="218488"/>
            <a:ext cx="69891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2] </a:t>
            </a: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유형별 예산 및 과제 수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내역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023756"/>
              </p:ext>
            </p:extLst>
          </p:nvPr>
        </p:nvGraphicFramePr>
        <p:xfrm>
          <a:off x="457200" y="1466850"/>
          <a:ext cx="8229599" cy="3856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30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16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6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66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구 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16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17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증감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억원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</a:rPr>
                        <a:t>과제수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개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68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□ 집단연구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1,155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1,090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65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대학중점연구소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164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)51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)9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164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)43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)17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내외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인문한국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(HK)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431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)43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359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)27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)13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내외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72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4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사회과학연구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(SSK)</a:t>
                      </a: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271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)74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277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)57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)12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내외</a:t>
                      </a:r>
                      <a:endParaRPr lang="ko-KR" altLang="en-US" sz="1100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6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인문전략 및 신흥연구지역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40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)6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)12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40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)13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)5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내외</a:t>
                      </a:r>
                      <a:endParaRPr lang="ko-KR" altLang="en-US" sz="1100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고전문헌국역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세종대왕기념사업회</a:t>
                      </a: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전통문화연구회</a:t>
                      </a: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36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)61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37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)65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내외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토대연구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213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)65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)19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213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)45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)40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내외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378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969391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sz="1600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성과확산 및 기반구축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175188" y="218488"/>
            <a:ext cx="85012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2] 2017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신규과제 성과확산 및 </a:t>
            </a:r>
            <a:r>
              <a:rPr lang="ko-KR" altLang="en-US" sz="2400" b="1" kern="0" spc="-150" dirty="0" err="1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기반구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축 사업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292409"/>
              </p:ext>
            </p:extLst>
          </p:nvPr>
        </p:nvGraphicFramePr>
        <p:xfrm>
          <a:off x="457200" y="1466850"/>
          <a:ext cx="8229599" cy="432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2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2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19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66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구 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16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’</a:t>
                      </a:r>
                      <a:r>
                        <a:rPr lang="en-US" altLang="ko-KR" sz="1000" u="none" strike="noStrike" dirty="0">
                          <a:effectLst/>
                        </a:rPr>
                        <a:t>17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증감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예산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억원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</a:rPr>
                        <a:t>과제수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개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68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□ 성과확산 및 기반구축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366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353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</a:rPr>
                        <a:t>△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13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인문학 대중화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53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)26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)9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53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)17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)10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내외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8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한국학기초자료 등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사전</a:t>
                      </a: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구술자료아카이브구축</a:t>
                      </a:r>
                      <a:r>
                        <a:rPr lang="en-US" altLang="ko-KR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83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)29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)2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67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)26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16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5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학술단체지원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88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)12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)729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89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)7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신규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)747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개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 </a:t>
                      </a:r>
                      <a:r>
                        <a:rPr lang="ko-KR" altLang="en-US" sz="1100" kern="0" spc="-7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내외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자원공동관리체계구축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85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94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연구윤리활동지원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8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7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계속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우수학술도서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37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(365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종 내외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37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(365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종 내외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171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기초교양교육강화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792" marR="8792" marT="879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△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6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-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324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3707904" y="2638500"/>
            <a:ext cx="486276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092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899056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인문사회기초연구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개인연구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사업요약 </a:t>
              </a:r>
              <a:r>
                <a:rPr lang="en-US" altLang="ko-KR" sz="1600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(1/2)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6484387" y="3843"/>
            <a:ext cx="2659138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6562832" y="42313"/>
            <a:ext cx="2534768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인문사회기초연구  사업요약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(1/3)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293028" y="6360296"/>
            <a:ext cx="68148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사업별 세부 신청자격 등은 반드시 신청요강을 확인하여 주시기 바랍니다</a:t>
            </a:r>
            <a:r>
              <a:rPr lang="en-US" altLang="ko-KR" sz="1100" b="1" dirty="0" smtClean="0"/>
              <a:t>. </a:t>
            </a:r>
            <a:endParaRPr lang="ko-KR" altLang="en-US" sz="1100" b="1" dirty="0"/>
          </a:p>
        </p:txBody>
      </p:sp>
      <p:graphicFrame>
        <p:nvGraphicFramePr>
          <p:cNvPr id="69" name="표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275966"/>
              </p:ext>
            </p:extLst>
          </p:nvPr>
        </p:nvGraphicFramePr>
        <p:xfrm>
          <a:off x="411793" y="1501701"/>
          <a:ext cx="8364627" cy="4746111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567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122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0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99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/>
                        <a:t>세부사업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>
                    <a:lnL>
                      <a:noFill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9915">
                <a:tc rowSpan="6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박사학위 취득 </a:t>
                      </a: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연구자에게</a:t>
                      </a:r>
                      <a:endParaRPr lang="en-US" altLang="ko-KR" sz="1100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국내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연구기관 연수 지원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박사학위 취득 후 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박사후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연구자가 대학연구소에서 연구에 전념할 수 있도록 지원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박사학위 소지자 중 고등교육기관 부설 연구소 소속 전임 연구교수 채용 예정자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 시간강사의 교육･연구 지원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최근 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내에 대학 강의경력이 있는 박사학위 소지자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신진연구자의 연구의욕 고취 및 </a:t>
                      </a:r>
                      <a:endParaRPr lang="en-US" altLang="ko-KR" sz="1100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연구역량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강화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조교수 이상 임용 후 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이내인 대학교원 또는 박사학위 취득 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이내 연구자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중견연구자 개인연구 지원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조교수 이상 임용 후 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초과 또는 박사학위 취득 후 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초과 연구자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845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우수학자의 연구･저술활동 지원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박사학위 취득 후 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이상이고 조교수 이상의 경력이 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이상인 대학 또는 학회 소속의 연구자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en-US" altLang="ko-KR" sz="300" dirty="0" smtClean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3973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동서양의 명저를 체계적으로 번역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보급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 학문분야 연구자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en-US" altLang="ko-KR" sz="1100" spc="-150" dirty="0" smtClean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530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우수한 결과물을 창출한 과제에 </a:t>
                      </a:r>
                      <a:endParaRPr lang="en-US" altLang="ko-KR" sz="1100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8100" marR="381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대한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후속연구 지원 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인문사회분야 연구자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spc="-15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0" name="AutoShape 55"/>
          <p:cNvSpPr>
            <a:spLocks noChangeArrowheads="1"/>
          </p:cNvSpPr>
          <p:nvPr/>
        </p:nvSpPr>
        <p:spPr bwMode="auto">
          <a:xfrm>
            <a:off x="354245" y="5297862"/>
            <a:ext cx="646189" cy="956084"/>
          </a:xfrm>
          <a:prstGeom prst="roundRect">
            <a:avLst>
              <a:gd name="adj" fmla="val 15244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1" name="양쪽 모서리가 둥근 사각형 70"/>
          <p:cNvSpPr/>
          <p:nvPr/>
        </p:nvSpPr>
        <p:spPr>
          <a:xfrm rot="5400000" flipV="1">
            <a:off x="248894" y="5491973"/>
            <a:ext cx="846508" cy="571540"/>
          </a:xfrm>
          <a:prstGeom prst="round2SameRect">
            <a:avLst/>
          </a:pr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grpSp>
        <p:nvGrpSpPr>
          <p:cNvPr id="72" name="그룹 71"/>
          <p:cNvGrpSpPr/>
          <p:nvPr/>
        </p:nvGrpSpPr>
        <p:grpSpPr>
          <a:xfrm>
            <a:off x="352504" y="2036173"/>
            <a:ext cx="647930" cy="1485170"/>
            <a:chOff x="352504" y="2201566"/>
            <a:chExt cx="1214128" cy="1760300"/>
          </a:xfrm>
        </p:grpSpPr>
        <p:sp>
          <p:nvSpPr>
            <p:cNvPr id="73" name="AutoShape 55"/>
            <p:cNvSpPr>
              <a:spLocks noChangeArrowheads="1"/>
            </p:cNvSpPr>
            <p:nvPr/>
          </p:nvSpPr>
          <p:spPr bwMode="auto">
            <a:xfrm>
              <a:off x="352504" y="2201566"/>
              <a:ext cx="1214128" cy="1760300"/>
            </a:xfrm>
            <a:prstGeom prst="roundRect">
              <a:avLst>
                <a:gd name="adj" fmla="val 863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4" name="양쪽 모서리가 둥근 사각형 73"/>
            <p:cNvSpPr/>
            <p:nvPr/>
          </p:nvSpPr>
          <p:spPr>
            <a:xfrm rot="5400000" flipV="1">
              <a:off x="136119" y="2573741"/>
              <a:ext cx="1657907" cy="1041746"/>
            </a:xfrm>
            <a:prstGeom prst="round2SameRect">
              <a:avLst/>
            </a:pr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sp>
        <p:nvSpPr>
          <p:cNvPr id="75" name="AutoShape 55"/>
          <p:cNvSpPr>
            <a:spLocks noChangeArrowheads="1"/>
          </p:cNvSpPr>
          <p:nvPr/>
        </p:nvSpPr>
        <p:spPr bwMode="auto">
          <a:xfrm>
            <a:off x="1032850" y="1459366"/>
            <a:ext cx="133917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7" name="AutoShape 55"/>
          <p:cNvSpPr>
            <a:spLocks noChangeArrowheads="1"/>
          </p:cNvSpPr>
          <p:nvPr/>
        </p:nvSpPr>
        <p:spPr bwMode="auto">
          <a:xfrm>
            <a:off x="2372026" y="1461472"/>
            <a:ext cx="230798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8" name="AutoShape 55"/>
          <p:cNvSpPr>
            <a:spLocks noChangeArrowheads="1"/>
          </p:cNvSpPr>
          <p:nvPr/>
        </p:nvSpPr>
        <p:spPr bwMode="auto">
          <a:xfrm>
            <a:off x="4680012" y="1461472"/>
            <a:ext cx="2516550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9" name="AutoShape 55"/>
          <p:cNvSpPr>
            <a:spLocks noChangeArrowheads="1"/>
          </p:cNvSpPr>
          <p:nvPr/>
        </p:nvSpPr>
        <p:spPr bwMode="auto">
          <a:xfrm>
            <a:off x="7196562" y="1461472"/>
            <a:ext cx="87460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0" name="AutoShape 55"/>
          <p:cNvSpPr>
            <a:spLocks noChangeArrowheads="1"/>
          </p:cNvSpPr>
          <p:nvPr/>
        </p:nvSpPr>
        <p:spPr bwMode="auto">
          <a:xfrm>
            <a:off x="8071168" y="1461472"/>
            <a:ext cx="79979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1" name="AutoShape 55"/>
          <p:cNvSpPr>
            <a:spLocks noChangeArrowheads="1"/>
          </p:cNvSpPr>
          <p:nvPr/>
        </p:nvSpPr>
        <p:spPr bwMode="auto">
          <a:xfrm>
            <a:off x="352504" y="1461472"/>
            <a:ext cx="694820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2" name="TextBox 4"/>
          <p:cNvSpPr txBox="1"/>
          <p:nvPr/>
        </p:nvSpPr>
        <p:spPr bwMode="auto">
          <a:xfrm>
            <a:off x="351371" y="1642904"/>
            <a:ext cx="68407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유형</a:t>
            </a:r>
          </a:p>
        </p:txBody>
      </p:sp>
      <p:sp>
        <p:nvSpPr>
          <p:cNvPr id="83" name="TextBox 4"/>
          <p:cNvSpPr txBox="1"/>
          <p:nvPr/>
        </p:nvSpPr>
        <p:spPr bwMode="auto">
          <a:xfrm>
            <a:off x="1295636" y="1642904"/>
            <a:ext cx="68407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사업</a:t>
            </a:r>
          </a:p>
        </p:txBody>
      </p:sp>
      <p:sp>
        <p:nvSpPr>
          <p:cNvPr id="84" name="TextBox 4"/>
          <p:cNvSpPr txBox="1"/>
          <p:nvPr/>
        </p:nvSpPr>
        <p:spPr bwMode="auto">
          <a:xfrm>
            <a:off x="2550995" y="1642904"/>
            <a:ext cx="1925552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사업목적 및 특</a:t>
            </a:r>
            <a:r>
              <a:rPr lang="ko-KR" altLang="en-US" sz="1200" dirty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성</a:t>
            </a:r>
            <a:endParaRPr lang="ko-KR" altLang="en-US" sz="1200" dirty="0" smtClean="0">
              <a:ln w="11430"/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86" name="TextBox 4"/>
          <p:cNvSpPr txBox="1"/>
          <p:nvPr/>
        </p:nvSpPr>
        <p:spPr bwMode="auto">
          <a:xfrm>
            <a:off x="4996508" y="1642904"/>
            <a:ext cx="1846962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지원대상</a:t>
            </a:r>
          </a:p>
        </p:txBody>
      </p:sp>
      <p:sp>
        <p:nvSpPr>
          <p:cNvPr id="92" name="TextBox 4"/>
          <p:cNvSpPr txBox="1"/>
          <p:nvPr/>
        </p:nvSpPr>
        <p:spPr bwMode="auto">
          <a:xfrm>
            <a:off x="7227211" y="1642904"/>
            <a:ext cx="658830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지원규모</a:t>
            </a:r>
          </a:p>
        </p:txBody>
      </p:sp>
      <p:sp>
        <p:nvSpPr>
          <p:cNvPr id="152" name="TextBox 4"/>
          <p:cNvSpPr txBox="1"/>
          <p:nvPr/>
        </p:nvSpPr>
        <p:spPr bwMode="auto">
          <a:xfrm>
            <a:off x="8055538" y="1642904"/>
            <a:ext cx="79979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</a:t>
            </a:r>
            <a:r>
              <a:rPr lang="ko-KR" altLang="en-US" sz="120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기</a:t>
            </a:r>
            <a:r>
              <a:rPr lang="ko-KR" altLang="en-US" sz="120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간</a:t>
            </a:r>
            <a:endParaRPr lang="en-US" altLang="ko-KR" sz="1200" dirty="0" smtClean="0">
              <a:ln w="11430"/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153" name="제목 114"/>
          <p:cNvSpPr txBox="1">
            <a:spLocks/>
          </p:cNvSpPr>
          <p:nvPr/>
        </p:nvSpPr>
        <p:spPr>
          <a:xfrm>
            <a:off x="298770" y="3399413"/>
            <a:ext cx="744838" cy="66158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개인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4" name="Rectangle 460"/>
          <p:cNvSpPr>
            <a:spLocks noChangeArrowheads="1"/>
          </p:cNvSpPr>
          <p:nvPr/>
        </p:nvSpPr>
        <p:spPr bwMode="auto">
          <a:xfrm>
            <a:off x="363262" y="1461472"/>
            <a:ext cx="8507702" cy="72323"/>
          </a:xfrm>
          <a:prstGeom prst="rect">
            <a:avLst/>
          </a:prstGeom>
          <a:gradFill rotWithShape="1">
            <a:gsLst>
              <a:gs pos="0">
                <a:schemeClr val="bg1">
                  <a:alpha val="48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 sz="2000">
              <a:solidFill>
                <a:prstClr val="black"/>
              </a:solidFill>
            </a:endParaRPr>
          </a:p>
        </p:txBody>
      </p:sp>
      <p:sp>
        <p:nvSpPr>
          <p:cNvPr id="155" name="모서리가 둥근 직사각형 8"/>
          <p:cNvSpPr/>
          <p:nvPr/>
        </p:nvSpPr>
        <p:spPr>
          <a:xfrm>
            <a:off x="1058266" y="2036173"/>
            <a:ext cx="1144189" cy="41597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56" name="직사각형 155"/>
          <p:cNvSpPr/>
          <p:nvPr/>
        </p:nvSpPr>
        <p:spPr>
          <a:xfrm>
            <a:off x="1043337" y="2117443"/>
            <a:ext cx="1164683" cy="2954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7" name="모서리가 둥근 직사각형 8"/>
          <p:cNvSpPr/>
          <p:nvPr/>
        </p:nvSpPr>
        <p:spPr>
          <a:xfrm>
            <a:off x="1058266" y="2479251"/>
            <a:ext cx="1144189" cy="56804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1062880" y="2599596"/>
            <a:ext cx="1141073" cy="2954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학술연구교수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9" name="모서리가 둥근 직사각형 8"/>
          <p:cNvSpPr/>
          <p:nvPr/>
        </p:nvSpPr>
        <p:spPr>
          <a:xfrm>
            <a:off x="1058266" y="3074684"/>
            <a:ext cx="1144189" cy="44665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60" name="직사각형 159"/>
          <p:cNvSpPr/>
          <p:nvPr/>
        </p:nvSpPr>
        <p:spPr>
          <a:xfrm>
            <a:off x="1073896" y="3155955"/>
            <a:ext cx="1083167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시간강사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1" name="직사각형 160"/>
          <p:cNvSpPr/>
          <p:nvPr/>
        </p:nvSpPr>
        <p:spPr>
          <a:xfrm>
            <a:off x="8041704" y="2052252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1~2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2" name="직사각형 161"/>
          <p:cNvSpPr/>
          <p:nvPr/>
        </p:nvSpPr>
        <p:spPr>
          <a:xfrm>
            <a:off x="8039142" y="2547342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3" name="직사각형 162"/>
          <p:cNvSpPr/>
          <p:nvPr/>
        </p:nvSpPr>
        <p:spPr>
          <a:xfrm>
            <a:off x="8039142" y="3095345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4" name="직사각형 163"/>
          <p:cNvSpPr/>
          <p:nvPr/>
        </p:nvSpPr>
        <p:spPr>
          <a:xfrm>
            <a:off x="8040302" y="4676834"/>
            <a:ext cx="77470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(3+2)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5" name="직사각형 164"/>
          <p:cNvSpPr/>
          <p:nvPr/>
        </p:nvSpPr>
        <p:spPr>
          <a:xfrm>
            <a:off x="8029544" y="3623934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1~3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8033079" y="4173792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1~7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7" name="직사각형 166"/>
          <p:cNvSpPr/>
          <p:nvPr/>
        </p:nvSpPr>
        <p:spPr>
          <a:xfrm>
            <a:off x="8022321" y="5321307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2~3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8" name="직사각형 167"/>
          <p:cNvSpPr/>
          <p:nvPr/>
        </p:nvSpPr>
        <p:spPr>
          <a:xfrm>
            <a:off x="8013323" y="5812673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9" name="직사각형 168"/>
          <p:cNvSpPr/>
          <p:nvPr/>
        </p:nvSpPr>
        <p:spPr>
          <a:xfrm>
            <a:off x="6952913" y="2048760"/>
            <a:ext cx="1188193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34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0" name="직사각형 169"/>
          <p:cNvSpPr/>
          <p:nvPr/>
        </p:nvSpPr>
        <p:spPr>
          <a:xfrm>
            <a:off x="6959809" y="3629616"/>
            <a:ext cx="1188193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1" name="직사각형 170"/>
          <p:cNvSpPr/>
          <p:nvPr/>
        </p:nvSpPr>
        <p:spPr>
          <a:xfrm>
            <a:off x="6939179" y="2555157"/>
            <a:ext cx="1188193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40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2" name="직사각형 171"/>
          <p:cNvSpPr/>
          <p:nvPr/>
        </p:nvSpPr>
        <p:spPr>
          <a:xfrm>
            <a:off x="6954809" y="3097274"/>
            <a:ext cx="1188193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14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6952880" y="4166332"/>
            <a:ext cx="1188193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4" name="직사각형 173"/>
          <p:cNvSpPr/>
          <p:nvPr/>
        </p:nvSpPr>
        <p:spPr>
          <a:xfrm>
            <a:off x="6973382" y="4728462"/>
            <a:ext cx="1188193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spc="-19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0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6935350" y="5362156"/>
            <a:ext cx="118819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별도  공지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6" name="직사각형 175"/>
          <p:cNvSpPr/>
          <p:nvPr/>
        </p:nvSpPr>
        <p:spPr>
          <a:xfrm>
            <a:off x="7141857" y="5840881"/>
            <a:ext cx="8451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spc="-19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10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</a:t>
            </a:r>
            <a:endParaRPr lang="ko-KR" altLang="en-US" sz="1000" spc="-19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7" name="AutoShape 55"/>
          <p:cNvSpPr>
            <a:spLocks noChangeArrowheads="1"/>
          </p:cNvSpPr>
          <p:nvPr/>
        </p:nvSpPr>
        <p:spPr bwMode="auto">
          <a:xfrm>
            <a:off x="356419" y="3546279"/>
            <a:ext cx="644015" cy="1727741"/>
          </a:xfrm>
          <a:prstGeom prst="roundRect">
            <a:avLst>
              <a:gd name="adj" fmla="val 8634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8" name="양쪽 모서리가 둥근 사각형 177"/>
          <p:cNvSpPr/>
          <p:nvPr/>
        </p:nvSpPr>
        <p:spPr>
          <a:xfrm rot="5400000" flipV="1">
            <a:off x="-151640" y="4137487"/>
            <a:ext cx="1649207" cy="568823"/>
          </a:xfrm>
          <a:prstGeom prst="round2SameRect">
            <a:avLst/>
          </a:pr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79" name="제목 114"/>
          <p:cNvSpPr txBox="1">
            <a:spLocks/>
          </p:cNvSpPr>
          <p:nvPr/>
        </p:nvSpPr>
        <p:spPr>
          <a:xfrm>
            <a:off x="341661" y="2435933"/>
            <a:ext cx="658773" cy="69732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학문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후속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세대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0" name="제목 114"/>
          <p:cNvSpPr txBox="1">
            <a:spLocks/>
          </p:cNvSpPr>
          <p:nvPr/>
        </p:nvSpPr>
        <p:spPr>
          <a:xfrm>
            <a:off x="305614" y="4011076"/>
            <a:ext cx="744838" cy="64962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개인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연구자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지</a:t>
            </a:r>
            <a:r>
              <a: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</a:p>
        </p:txBody>
      </p:sp>
      <p:sp>
        <p:nvSpPr>
          <p:cNvPr id="181" name="모서리가 둥근 직사각형 8"/>
          <p:cNvSpPr/>
          <p:nvPr/>
        </p:nvSpPr>
        <p:spPr>
          <a:xfrm>
            <a:off x="1058266" y="3546280"/>
            <a:ext cx="1144189" cy="578055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2" name="직사각형 181"/>
          <p:cNvSpPr/>
          <p:nvPr/>
        </p:nvSpPr>
        <p:spPr>
          <a:xfrm>
            <a:off x="1047323" y="3681341"/>
            <a:ext cx="1133185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신진연구자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3" name="모서리가 둥근 직사각형 8"/>
          <p:cNvSpPr/>
          <p:nvPr/>
        </p:nvSpPr>
        <p:spPr>
          <a:xfrm>
            <a:off x="1058266" y="4139966"/>
            <a:ext cx="1144189" cy="465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4" name="직사각형 183"/>
          <p:cNvSpPr/>
          <p:nvPr/>
        </p:nvSpPr>
        <p:spPr>
          <a:xfrm>
            <a:off x="1047323" y="4229051"/>
            <a:ext cx="1133185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중견연구자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5" name="모서리가 둥근 직사각형 8"/>
          <p:cNvSpPr/>
          <p:nvPr/>
        </p:nvSpPr>
        <p:spPr>
          <a:xfrm>
            <a:off x="1058267" y="4620595"/>
            <a:ext cx="1145686" cy="64561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6" name="직사각형 185"/>
          <p:cNvSpPr/>
          <p:nvPr/>
        </p:nvSpPr>
        <p:spPr>
          <a:xfrm>
            <a:off x="1055138" y="4803461"/>
            <a:ext cx="1133186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우수학자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7" name="모서리가 둥근 직사각형 8"/>
          <p:cNvSpPr/>
          <p:nvPr/>
        </p:nvSpPr>
        <p:spPr>
          <a:xfrm>
            <a:off x="1058266" y="5292404"/>
            <a:ext cx="1144189" cy="44965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8" name="직사각형 187"/>
          <p:cNvSpPr/>
          <p:nvPr/>
        </p:nvSpPr>
        <p:spPr>
          <a:xfrm>
            <a:off x="1051238" y="5373956"/>
            <a:ext cx="1133185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명저번역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9" name="모서리가 둥근 직사각형 8"/>
          <p:cNvSpPr/>
          <p:nvPr/>
        </p:nvSpPr>
        <p:spPr>
          <a:xfrm>
            <a:off x="1058266" y="5757685"/>
            <a:ext cx="1137171" cy="488445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90" name="직사각형 189"/>
          <p:cNvSpPr/>
          <p:nvPr/>
        </p:nvSpPr>
        <p:spPr>
          <a:xfrm>
            <a:off x="1062968" y="5854586"/>
            <a:ext cx="1133185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우수논</a:t>
            </a:r>
            <a:r>
              <a:rPr lang="ko-KR" altLang="en-US" sz="11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</a:t>
            </a:r>
          </a:p>
        </p:txBody>
      </p:sp>
      <p:sp>
        <p:nvSpPr>
          <p:cNvPr id="191" name="제목 114"/>
          <p:cNvSpPr txBox="1">
            <a:spLocks/>
          </p:cNvSpPr>
          <p:nvPr/>
        </p:nvSpPr>
        <p:spPr>
          <a:xfrm>
            <a:off x="301714" y="5476396"/>
            <a:ext cx="744838" cy="64962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명저</a:t>
            </a:r>
            <a:r>
              <a:rPr lang="en-US" altLang="ko-KR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우수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논문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16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977206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인문사회기초연구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공동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/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집단연구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사업요약 </a:t>
              </a:r>
              <a:r>
                <a:rPr lang="en-US" altLang="ko-KR" sz="1600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(2/2)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6484387" y="3843"/>
            <a:ext cx="2659138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6562832" y="42313"/>
            <a:ext cx="2534768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인문사회기초연구  사업요약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(2/3)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96" name="그룹 95"/>
          <p:cNvGrpSpPr/>
          <p:nvPr/>
        </p:nvGrpSpPr>
        <p:grpSpPr>
          <a:xfrm>
            <a:off x="360319" y="2090874"/>
            <a:ext cx="640116" cy="1183056"/>
            <a:chOff x="352505" y="2201564"/>
            <a:chExt cx="1214129" cy="1264100"/>
          </a:xfrm>
        </p:grpSpPr>
        <p:sp>
          <p:nvSpPr>
            <p:cNvPr id="97" name="AutoShape 55"/>
            <p:cNvSpPr>
              <a:spLocks noChangeArrowheads="1"/>
            </p:cNvSpPr>
            <p:nvPr/>
          </p:nvSpPr>
          <p:spPr bwMode="auto">
            <a:xfrm>
              <a:off x="352505" y="2201564"/>
              <a:ext cx="1214129" cy="1264100"/>
            </a:xfrm>
            <a:prstGeom prst="roundRect">
              <a:avLst>
                <a:gd name="adj" fmla="val 863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8" name="양쪽 모서리가 둥근 사각형 97"/>
            <p:cNvSpPr/>
            <p:nvPr/>
          </p:nvSpPr>
          <p:spPr>
            <a:xfrm rot="5400000" flipV="1">
              <a:off x="375067" y="2287743"/>
              <a:ext cx="1149107" cy="1100327"/>
            </a:xfrm>
            <a:prstGeom prst="round2SameRect">
              <a:avLst/>
            </a:pr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99" name="표 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791536"/>
              </p:ext>
            </p:extLst>
          </p:nvPr>
        </p:nvGraphicFramePr>
        <p:xfrm>
          <a:off x="435492" y="1561387"/>
          <a:ext cx="8364627" cy="3549814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567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5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2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06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99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/>
                        <a:t>세부사업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3012">
                <a:tc rowSpan="5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소규모 공동연구 지원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인문사회 연구자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인문사회와 이공계 분야와의 융합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연구 활성화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인문사회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이공계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융합 연구팀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인문사회분야 토대연구 지원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대학부설연구소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,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국내 연구기관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76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대학연구소의 전문화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특성화를 통한 대학의 연구거점 구축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대학부설연구소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4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신흥지역 전문가 육성 및 연구지원</a:t>
                      </a:r>
                      <a:endParaRPr lang="ko-KR" altLang="en-US" sz="1100" kern="0" spc="-4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대학부설연구소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0" name="AutoShape 55"/>
          <p:cNvSpPr>
            <a:spLocks noChangeArrowheads="1"/>
          </p:cNvSpPr>
          <p:nvPr/>
        </p:nvSpPr>
        <p:spPr bwMode="auto">
          <a:xfrm>
            <a:off x="1032850" y="1514071"/>
            <a:ext cx="133917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1" name="AutoShape 55"/>
          <p:cNvSpPr>
            <a:spLocks noChangeArrowheads="1"/>
          </p:cNvSpPr>
          <p:nvPr/>
        </p:nvSpPr>
        <p:spPr bwMode="auto">
          <a:xfrm>
            <a:off x="2372026" y="1516177"/>
            <a:ext cx="230798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2" name="AutoShape 55"/>
          <p:cNvSpPr>
            <a:spLocks noChangeArrowheads="1"/>
          </p:cNvSpPr>
          <p:nvPr/>
        </p:nvSpPr>
        <p:spPr bwMode="auto">
          <a:xfrm>
            <a:off x="4680012" y="1516177"/>
            <a:ext cx="2516550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3" name="AutoShape 55"/>
          <p:cNvSpPr>
            <a:spLocks noChangeArrowheads="1"/>
          </p:cNvSpPr>
          <p:nvPr/>
        </p:nvSpPr>
        <p:spPr bwMode="auto">
          <a:xfrm>
            <a:off x="7196562" y="1516177"/>
            <a:ext cx="87460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4" name="AutoShape 55"/>
          <p:cNvSpPr>
            <a:spLocks noChangeArrowheads="1"/>
          </p:cNvSpPr>
          <p:nvPr/>
        </p:nvSpPr>
        <p:spPr bwMode="auto">
          <a:xfrm>
            <a:off x="8071168" y="1516177"/>
            <a:ext cx="799796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5" name="AutoShape 55"/>
          <p:cNvSpPr>
            <a:spLocks noChangeArrowheads="1"/>
          </p:cNvSpPr>
          <p:nvPr/>
        </p:nvSpPr>
        <p:spPr bwMode="auto">
          <a:xfrm>
            <a:off x="352504" y="1516177"/>
            <a:ext cx="694820" cy="56482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6" name="TextBox 4"/>
          <p:cNvSpPr txBox="1"/>
          <p:nvPr/>
        </p:nvSpPr>
        <p:spPr bwMode="auto">
          <a:xfrm>
            <a:off x="351371" y="1697609"/>
            <a:ext cx="68407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유형</a:t>
            </a:r>
          </a:p>
        </p:txBody>
      </p:sp>
      <p:sp>
        <p:nvSpPr>
          <p:cNvPr id="107" name="TextBox 4"/>
          <p:cNvSpPr txBox="1"/>
          <p:nvPr/>
        </p:nvSpPr>
        <p:spPr bwMode="auto">
          <a:xfrm>
            <a:off x="1295636" y="1697609"/>
            <a:ext cx="68407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사업</a:t>
            </a:r>
          </a:p>
        </p:txBody>
      </p:sp>
      <p:sp>
        <p:nvSpPr>
          <p:cNvPr id="108" name="TextBox 4"/>
          <p:cNvSpPr txBox="1"/>
          <p:nvPr/>
        </p:nvSpPr>
        <p:spPr bwMode="auto">
          <a:xfrm>
            <a:off x="2550995" y="1697609"/>
            <a:ext cx="1925552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사업목적 및 특</a:t>
            </a:r>
            <a:r>
              <a:rPr lang="ko-KR" altLang="en-US" sz="1200" dirty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성</a:t>
            </a:r>
            <a:endParaRPr lang="ko-KR" altLang="en-US" sz="1200" dirty="0" smtClean="0">
              <a:ln w="11430"/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109" name="TextBox 4"/>
          <p:cNvSpPr txBox="1"/>
          <p:nvPr/>
        </p:nvSpPr>
        <p:spPr bwMode="auto">
          <a:xfrm>
            <a:off x="4996508" y="1697609"/>
            <a:ext cx="1846962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지원대상</a:t>
            </a:r>
          </a:p>
        </p:txBody>
      </p:sp>
      <p:sp>
        <p:nvSpPr>
          <p:cNvPr id="110" name="TextBox 4"/>
          <p:cNvSpPr txBox="1"/>
          <p:nvPr/>
        </p:nvSpPr>
        <p:spPr bwMode="auto">
          <a:xfrm>
            <a:off x="6959266" y="1706256"/>
            <a:ext cx="658830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지원규모</a:t>
            </a:r>
          </a:p>
        </p:txBody>
      </p:sp>
      <p:sp>
        <p:nvSpPr>
          <p:cNvPr id="111" name="TextBox 4"/>
          <p:cNvSpPr txBox="1"/>
          <p:nvPr/>
        </p:nvSpPr>
        <p:spPr bwMode="auto">
          <a:xfrm>
            <a:off x="7974500" y="1706256"/>
            <a:ext cx="79979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</a:t>
            </a:r>
            <a:r>
              <a:rPr lang="ko-KR" altLang="en-US" sz="1200" dirty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기</a:t>
            </a: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간</a:t>
            </a:r>
            <a:endParaRPr lang="en-US" altLang="ko-KR" sz="1200" dirty="0" smtClean="0">
              <a:ln w="11430"/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112" name="제목 114"/>
          <p:cNvSpPr txBox="1">
            <a:spLocks/>
          </p:cNvSpPr>
          <p:nvPr/>
        </p:nvSpPr>
        <p:spPr>
          <a:xfrm>
            <a:off x="298770" y="3454118"/>
            <a:ext cx="744838" cy="66158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개인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3" name="Rectangle 460"/>
          <p:cNvSpPr>
            <a:spLocks noChangeArrowheads="1"/>
          </p:cNvSpPr>
          <p:nvPr/>
        </p:nvSpPr>
        <p:spPr bwMode="auto">
          <a:xfrm>
            <a:off x="371076" y="1516177"/>
            <a:ext cx="8492071" cy="72323"/>
          </a:xfrm>
          <a:prstGeom prst="rect">
            <a:avLst/>
          </a:prstGeom>
          <a:gradFill rotWithShape="1">
            <a:gsLst>
              <a:gs pos="0">
                <a:schemeClr val="bg1">
                  <a:alpha val="48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 sz="2000">
              <a:solidFill>
                <a:prstClr val="black"/>
              </a:solidFill>
            </a:endParaRPr>
          </a:p>
        </p:txBody>
      </p:sp>
      <p:sp>
        <p:nvSpPr>
          <p:cNvPr id="114" name="모서리가 둥근 직사각형 8"/>
          <p:cNvSpPr/>
          <p:nvPr/>
        </p:nvSpPr>
        <p:spPr>
          <a:xfrm>
            <a:off x="1058966" y="2090878"/>
            <a:ext cx="1144189" cy="582216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15" name="직사각형 114"/>
          <p:cNvSpPr/>
          <p:nvPr/>
        </p:nvSpPr>
        <p:spPr>
          <a:xfrm>
            <a:off x="1105857" y="2226853"/>
            <a:ext cx="1164683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일반공동연구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6" name="모서리가 둥근 직사각형 8"/>
          <p:cNvSpPr/>
          <p:nvPr/>
        </p:nvSpPr>
        <p:spPr>
          <a:xfrm>
            <a:off x="1058966" y="2705886"/>
            <a:ext cx="1144189" cy="56804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1058966" y="2849676"/>
            <a:ext cx="1141073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학제간융합연구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7971369" y="2177292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1~3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7953177" y="2648937"/>
            <a:ext cx="7747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05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en-US" altLang="ko-KR" sz="1200" kern="0" dirty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05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en-US" altLang="ko-KR" sz="12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(3+2)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7985729" y="4667486"/>
            <a:ext cx="774706" cy="32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105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5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(2+3)</a:t>
            </a:r>
            <a:endParaRPr lang="ko-KR" altLang="en-US" sz="105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6573792" y="2111280"/>
            <a:ext cx="13963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1" name="직사각형 130"/>
          <p:cNvSpPr/>
          <p:nvPr/>
        </p:nvSpPr>
        <p:spPr>
          <a:xfrm>
            <a:off x="6651942" y="3394244"/>
            <a:ext cx="12734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6" name="AutoShape 55"/>
          <p:cNvSpPr>
            <a:spLocks noChangeArrowheads="1"/>
          </p:cNvSpPr>
          <p:nvPr/>
        </p:nvSpPr>
        <p:spPr bwMode="auto">
          <a:xfrm>
            <a:off x="356419" y="3296199"/>
            <a:ext cx="644015" cy="1818572"/>
          </a:xfrm>
          <a:prstGeom prst="roundRect">
            <a:avLst>
              <a:gd name="adj" fmla="val 8634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7" name="양쪽 모서리가 둥근 사각형 136"/>
          <p:cNvSpPr/>
          <p:nvPr/>
        </p:nvSpPr>
        <p:spPr>
          <a:xfrm rot="5400000" flipV="1">
            <a:off x="-194991" y="3915128"/>
            <a:ext cx="1735909" cy="568823"/>
          </a:xfrm>
          <a:prstGeom prst="round2SameRect">
            <a:avLst/>
          </a:pr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38" name="제목 114"/>
          <p:cNvSpPr txBox="1">
            <a:spLocks/>
          </p:cNvSpPr>
          <p:nvPr/>
        </p:nvSpPr>
        <p:spPr>
          <a:xfrm>
            <a:off x="392223" y="2355690"/>
            <a:ext cx="557931" cy="69732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공동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</a:t>
            </a:r>
            <a:r>
              <a: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구</a:t>
            </a:r>
          </a:p>
        </p:txBody>
      </p:sp>
      <p:sp>
        <p:nvSpPr>
          <p:cNvPr id="139" name="제목 114"/>
          <p:cNvSpPr txBox="1">
            <a:spLocks/>
          </p:cNvSpPr>
          <p:nvPr/>
        </p:nvSpPr>
        <p:spPr>
          <a:xfrm>
            <a:off x="305614" y="3815701"/>
            <a:ext cx="744838" cy="64962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집단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0" name="모서리가 둥근 직사각형 8"/>
          <p:cNvSpPr/>
          <p:nvPr/>
        </p:nvSpPr>
        <p:spPr>
          <a:xfrm>
            <a:off x="1058966" y="3304016"/>
            <a:ext cx="1144189" cy="48089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41" name="직사각형 140"/>
          <p:cNvSpPr/>
          <p:nvPr/>
        </p:nvSpPr>
        <p:spPr>
          <a:xfrm>
            <a:off x="1047323" y="3407816"/>
            <a:ext cx="1133185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토대연</a:t>
            </a:r>
            <a:r>
              <a:rPr lang="ko-KR" altLang="en-US" sz="11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</a:t>
            </a:r>
          </a:p>
        </p:txBody>
      </p:sp>
      <p:sp>
        <p:nvSpPr>
          <p:cNvPr id="142" name="모서리가 둥근 직사각형 8"/>
          <p:cNvSpPr/>
          <p:nvPr/>
        </p:nvSpPr>
        <p:spPr>
          <a:xfrm>
            <a:off x="1058966" y="3803920"/>
            <a:ext cx="1144189" cy="79897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43" name="직사각형 142"/>
          <p:cNvSpPr/>
          <p:nvPr/>
        </p:nvSpPr>
        <p:spPr>
          <a:xfrm>
            <a:off x="1023878" y="4080566"/>
            <a:ext cx="1199772" cy="2954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대학중점연구소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4" name="모서리가 둥근 직사각형 8"/>
          <p:cNvSpPr/>
          <p:nvPr/>
        </p:nvSpPr>
        <p:spPr>
          <a:xfrm>
            <a:off x="1058966" y="4620595"/>
            <a:ext cx="1144189" cy="4707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45" name="직사각형 144"/>
          <p:cNvSpPr/>
          <p:nvPr/>
        </p:nvSpPr>
        <p:spPr>
          <a:xfrm>
            <a:off x="1055138" y="4733126"/>
            <a:ext cx="1133186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신흥지역연</a:t>
            </a:r>
            <a:r>
              <a:rPr lang="ko-KR" altLang="en-US" sz="11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</a:t>
            </a:r>
          </a:p>
        </p:txBody>
      </p:sp>
      <p:sp>
        <p:nvSpPr>
          <p:cNvPr id="151" name="직사각형 150"/>
          <p:cNvSpPr/>
          <p:nvPr/>
        </p:nvSpPr>
        <p:spPr>
          <a:xfrm>
            <a:off x="293028" y="5164601"/>
            <a:ext cx="68148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사업별 세부 신청자격 등은 반드시 신청요강을 확인하여 주시기 바랍니다</a:t>
            </a:r>
            <a:r>
              <a:rPr lang="en-US" altLang="ko-KR" sz="1100" b="1" dirty="0" smtClean="0"/>
              <a:t>. </a:t>
            </a:r>
            <a:endParaRPr lang="ko-KR" altLang="en-US" sz="1100" b="1" dirty="0"/>
          </a:p>
        </p:txBody>
      </p:sp>
      <p:sp>
        <p:nvSpPr>
          <p:cNvPr id="69" name="직사각형 68"/>
          <p:cNvSpPr/>
          <p:nvPr/>
        </p:nvSpPr>
        <p:spPr>
          <a:xfrm>
            <a:off x="6648042" y="2655734"/>
            <a:ext cx="12617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130</a:t>
            </a:r>
            <a:r>
              <a:rPr lang="ko-KR" altLang="en-US" sz="1000" kern="0" dirty="0" err="1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백만원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이내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6648042" y="3890504"/>
            <a:ext cx="12734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200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300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이내</a:t>
            </a:r>
            <a:endParaRPr lang="en-US" altLang="ko-KR" sz="1000" dirty="0" smtClean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6651957" y="4714994"/>
            <a:ext cx="12734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230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7925116" y="3877263"/>
            <a:ext cx="9302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(3+3)</a:t>
            </a:r>
            <a:endParaRPr lang="ko-KR" altLang="en-US" sz="1000" dirty="0" smtClean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(3+3+3)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7964907" y="3309312"/>
            <a:ext cx="7747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05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en-US" altLang="ko-KR" sz="12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(3+2)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733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852166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인문사회기초연구 사업일정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6484387" y="3843"/>
            <a:ext cx="2659138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6562832" y="42313"/>
            <a:ext cx="2534768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인문사회기초연구  사업일정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(3/3)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9" name="모서리가 둥근 직사각형 8"/>
          <p:cNvSpPr/>
          <p:nvPr/>
        </p:nvSpPr>
        <p:spPr>
          <a:xfrm>
            <a:off x="363609" y="1388809"/>
            <a:ext cx="8518460" cy="456047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graphicFrame>
        <p:nvGraphicFramePr>
          <p:cNvPr id="70" name="표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210655"/>
              </p:ext>
            </p:extLst>
          </p:nvPr>
        </p:nvGraphicFramePr>
        <p:xfrm>
          <a:off x="446320" y="1550475"/>
          <a:ext cx="8345964" cy="4417574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597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99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사업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연구자 신청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기관확인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연구개시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시기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책 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공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55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학문</a:t>
                      </a:r>
                      <a:endParaRPr lang="en-US" altLang="ko-KR" sz="14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후속</a:t>
                      </a:r>
                      <a:endParaRPr lang="en-US" altLang="ko-KR" sz="14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세대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박사후국내연수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3.16.(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3.16.(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)~3.24.(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금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5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학술연구교수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3.16.(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3.16.(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)~3.24.(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금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5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시간강사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6.5.(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)~6.15.(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6.5.(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)~6.22.(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55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일반</a:t>
                      </a:r>
                      <a:endParaRPr lang="en-US" altLang="ko-KR" sz="14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연구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신진연구자지원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)~2.28.(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화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5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중견연구자지원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3.9.(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)~3.15.(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3.9.(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)~3.17.(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금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5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우수논문지원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 중 예정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11.1.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우수학자지원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)~2.28.(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화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제외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명저번역지원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)~2.28.(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화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)~3.2.(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목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일반공동연구지원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 중 예정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11.1.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공동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학제간융합연구지원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 중 예정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공동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토대연구지원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 중 예정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집단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대학중점연구소지원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 중 예정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집단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2558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신흥지역연구지원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월 중 예정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집단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1" name="직사각형 70"/>
          <p:cNvSpPr/>
          <p:nvPr/>
        </p:nvSpPr>
        <p:spPr>
          <a:xfrm>
            <a:off x="259160" y="5992991"/>
            <a:ext cx="8577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신규과제 기준이며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사업추진 일정에 따라 일부 변경될 수 있으므로 반드시 신청요강 등 공고</a:t>
            </a:r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공지</a:t>
            </a:r>
            <a:r>
              <a:rPr lang="en-US" altLang="ko-KR" sz="1100" b="1" dirty="0" smtClean="0"/>
              <a:t>) </a:t>
            </a:r>
            <a:r>
              <a:rPr lang="ko-KR" altLang="en-US" sz="1100" b="1" dirty="0" smtClean="0"/>
              <a:t>내용을 확인하시기 바랍니다</a:t>
            </a:r>
            <a:r>
              <a:rPr lang="en-US" altLang="ko-KR" sz="1100" b="1" dirty="0" smtClean="0"/>
              <a:t>.</a:t>
            </a:r>
          </a:p>
          <a:p>
            <a:pPr fontAlgn="base"/>
            <a:r>
              <a:rPr lang="en-US" altLang="ko-KR" sz="1100" b="1" dirty="0"/>
              <a:t>※ </a:t>
            </a:r>
            <a:r>
              <a:rPr lang="en-US" altLang="ko-KR" sz="1100" b="1" dirty="0" smtClean="0"/>
              <a:t> 1</a:t>
            </a:r>
            <a:r>
              <a:rPr lang="ko-KR" altLang="en-US" sz="1100" b="1" dirty="0" smtClean="0"/>
              <a:t>책 </a:t>
            </a:r>
            <a:r>
              <a:rPr lang="en-US" altLang="ko-KR" sz="1100" b="1" dirty="0" smtClean="0"/>
              <a:t>3</a:t>
            </a:r>
            <a:r>
              <a:rPr lang="ko-KR" altLang="en-US" sz="1100" b="1" dirty="0" smtClean="0"/>
              <a:t>공 포함사업이라고 하더라도 현재 수행 중인 과제의 종료일이 </a:t>
            </a:r>
            <a:r>
              <a:rPr lang="en-US" altLang="ko-KR" sz="1100" b="1" dirty="0" smtClean="0"/>
              <a:t>2017</a:t>
            </a:r>
            <a:r>
              <a:rPr lang="ko-KR" altLang="en-US" sz="1100" b="1" dirty="0" smtClean="0"/>
              <a:t>년 </a:t>
            </a:r>
            <a:r>
              <a:rPr lang="en-US" altLang="ko-KR" sz="1100" b="1" dirty="0" smtClean="0"/>
              <a:t>12</a:t>
            </a:r>
            <a:r>
              <a:rPr lang="ko-KR" altLang="en-US" sz="1100" b="1" dirty="0" smtClean="0"/>
              <a:t>월 </a:t>
            </a:r>
            <a:r>
              <a:rPr lang="en-US" altLang="ko-KR" sz="1100" b="1" dirty="0" smtClean="0"/>
              <a:t>31</a:t>
            </a:r>
            <a:r>
              <a:rPr lang="ko-KR" altLang="en-US" sz="1100" b="1" dirty="0" smtClean="0"/>
              <a:t>일 이전이면 과제 수에 미포함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299197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836536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인문사회기초연구 연간 추진일정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5904148" y="3843"/>
            <a:ext cx="3239375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6060723" y="42313"/>
            <a:ext cx="3013432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인문사회기초연구  연간 추진일정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69" name="모서리가 둥근 직사각형 8"/>
          <p:cNvSpPr/>
          <p:nvPr/>
        </p:nvSpPr>
        <p:spPr>
          <a:xfrm>
            <a:off x="363609" y="1388809"/>
            <a:ext cx="8518460" cy="456047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]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연간 추진일정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3953" y="5996867"/>
            <a:ext cx="857793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신규과제 기준이며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사업추진 일정에 따라 일부 변경될 수 있으므로 반드시 신청요강 등 공고</a:t>
            </a:r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공지</a:t>
            </a:r>
            <a:r>
              <a:rPr lang="en-US" altLang="ko-KR" sz="1100" b="1" dirty="0" smtClean="0"/>
              <a:t>) </a:t>
            </a:r>
            <a:r>
              <a:rPr lang="ko-KR" altLang="en-US" sz="1100" b="1" dirty="0" smtClean="0"/>
              <a:t>내용을 확인하시기 바랍니다</a:t>
            </a:r>
            <a:r>
              <a:rPr lang="en-US" altLang="ko-KR" sz="1100" b="1" dirty="0" smtClean="0"/>
              <a:t>.</a:t>
            </a:r>
            <a:endParaRPr lang="ko-KR" altLang="en-US" sz="1100" b="1" dirty="0"/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88871"/>
              </p:ext>
            </p:extLst>
          </p:nvPr>
        </p:nvGraphicFramePr>
        <p:xfrm>
          <a:off x="454135" y="1549225"/>
          <a:ext cx="8338153" cy="4251291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517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1896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사업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11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179">
                <a:tc rowSpan="1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인문사회기초연구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박사후국내연수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학술연구교수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시간강사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신진연구자지원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중견연구자지원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우수논문지원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우수학자지원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명저번역지원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일반공동연구지원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학제간융합연구지원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토대연구지원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대학중점연구소지원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017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신흥지역연구지원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86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8233" y="683405"/>
            <a:ext cx="8207711" cy="2431435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r>
              <a:rPr lang="en-US" altLang="ko-KR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2017</a:t>
            </a:r>
            <a:r>
              <a:rPr lang="ko-KR" altLang="en-US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년</a:t>
            </a:r>
            <a:r>
              <a:rPr lang="en-US" altLang="ko-KR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</a:t>
            </a:r>
            <a:r>
              <a:rPr lang="ko-KR" altLang="en-US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인문사회분야</a:t>
            </a:r>
            <a:endParaRPr lang="en-US" altLang="ko-KR" sz="4400" spc="-300" dirty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r>
              <a:rPr lang="ko-KR" altLang="en-US" sz="4400" spc="-300" dirty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             학술지원사업 </a:t>
            </a:r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안내</a:t>
            </a:r>
            <a:endParaRPr lang="en-US" altLang="ko-KR" sz="4400" spc="-300" dirty="0" smtClean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endParaRPr lang="en-US" altLang="ko-KR" sz="2000" spc="-300" dirty="0">
              <a:solidFill>
                <a:schemeClr val="accent1">
                  <a:lumMod val="75000"/>
                </a:schemeClr>
              </a:solidFill>
              <a:effectLst>
                <a:outerShdw blurRad="101600" algn="tl" rotWithShape="0">
                  <a:schemeClr val="bg1"/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r>
              <a:rPr lang="en-US" altLang="ko-KR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                             &lt;</a:t>
            </a:r>
            <a:r>
              <a:rPr lang="ko-KR" altLang="en-US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인문학진흥</a:t>
            </a:r>
            <a:r>
              <a:rPr lang="en-US" altLang="ko-KR" sz="4400" spc="-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&gt;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6276198" y="6093296"/>
            <a:ext cx="2264561" cy="395966"/>
            <a:chOff x="5580112" y="6147887"/>
            <a:chExt cx="2264561" cy="395966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9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직사각형 20"/>
          <p:cNvSpPr/>
          <p:nvPr/>
        </p:nvSpPr>
        <p:spPr>
          <a:xfrm>
            <a:off x="0" y="3225554"/>
            <a:ext cx="914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b="1" kern="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Arial" panose="020B0604020202020204" pitchFamily="34" charset="0"/>
                <a:ea typeface="-윤고딕330" pitchFamily="18" charset="-127"/>
                <a:cs typeface="Arial" panose="020B0604020202020204" pitchFamily="34" charset="0"/>
              </a:rPr>
              <a:t>2017. 1.</a:t>
            </a:r>
            <a:endParaRPr lang="en-US" altLang="ko-KR" sz="2000" b="1" kern="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Arial" panose="020B0604020202020204" pitchFamily="34" charset="0"/>
              <a:ea typeface="-윤고딕330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34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59732" y="1270203"/>
            <a:ext cx="6419002" cy="553998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 prstMaterial="dkEdge"/>
          </a:bodyPr>
          <a:lstStyle/>
          <a:p>
            <a:pPr algn="r"/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목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차</a:t>
            </a:r>
            <a:endParaRPr lang="en-US" altLang="ko-KR" sz="3600" spc="-150" dirty="0" smtClean="0">
              <a:ln w="19050" cmpd="sng">
                <a:noFill/>
                <a:prstDash val="solid"/>
              </a:ln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/>
                  </a:gs>
                </a:gsLst>
                <a:lin ang="5400000" scaled="1"/>
                <a:tileRect/>
              </a:gra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105" y="3685716"/>
            <a:ext cx="1030139" cy="1127667"/>
          </a:xfrm>
          <a:prstGeom prst="rect">
            <a:avLst/>
          </a:prstGeom>
        </p:spPr>
      </p:pic>
      <p:pic>
        <p:nvPicPr>
          <p:cNvPr id="17" name="Picture 8" descr="손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676" y="5143804"/>
            <a:ext cx="3059832" cy="1734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8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Line 5"/>
          <p:cNvSpPr>
            <a:spLocks noChangeShapeType="1"/>
          </p:cNvSpPr>
          <p:nvPr/>
        </p:nvSpPr>
        <p:spPr bwMode="auto">
          <a:xfrm>
            <a:off x="7308304" y="1976478"/>
            <a:ext cx="126236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745407" y="2280310"/>
            <a:ext cx="43730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2017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사업별 예산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769470" y="2818954"/>
            <a:ext cx="434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 주요 개선내용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69471" y="3357804"/>
            <a:ext cx="43489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사업별 주요 내용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1201" y="3885324"/>
            <a:ext cx="4337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</a:t>
            </a:r>
            <a:endParaRPr lang="ko-KR" altLang="en-US" sz="2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194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1. 2017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사업별 예산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3959932" y="2638500"/>
            <a:ext cx="4610732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291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8"/>
          <p:cNvSpPr/>
          <p:nvPr/>
        </p:nvSpPr>
        <p:spPr>
          <a:xfrm>
            <a:off x="363609" y="1498218"/>
            <a:ext cx="8518460" cy="466708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84280" y="813091"/>
            <a:ext cx="6203944" cy="416145"/>
            <a:chOff x="412892" y="1190604"/>
            <a:chExt cx="4800155" cy="416145"/>
          </a:xfrm>
        </p:grpSpPr>
        <p:sp>
          <p:nvSpPr>
            <p:cNvPr id="4" name="직사각형 3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인문학진흥 사업별 예산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304829"/>
              </p:ext>
            </p:extLst>
          </p:nvPr>
        </p:nvGraphicFramePr>
        <p:xfrm>
          <a:off x="438505" y="1644263"/>
          <a:ext cx="8280922" cy="4413029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2405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8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0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30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81183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사업명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예산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백만 원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2017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 과제 수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11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2016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2017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증감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신규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계속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계</a:t>
                      </a:r>
                      <a:endParaRPr lang="ko-KR" altLang="en-US" sz="1400" dirty="0"/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696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인문한국</a:t>
                      </a: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(HK)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43,069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35,900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l-GR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Δ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7,169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80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13*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27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08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인문학대중화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5,300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5,300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80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17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27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247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인문전략연구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1,956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1,956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80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11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11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11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저술출판지원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6,300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5,730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l-GR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Δ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570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80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271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302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573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917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합계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56,625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48,886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288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el-GR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Δ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7,739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R="180000"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294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357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651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6" name="한쪽 모서리가 잘린 사각형 25"/>
          <p:cNvSpPr/>
          <p:nvPr/>
        </p:nvSpPr>
        <p:spPr>
          <a:xfrm flipH="1">
            <a:off x="7416315" y="3843"/>
            <a:ext cx="1727210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제목 114"/>
          <p:cNvSpPr txBox="1">
            <a:spLocks/>
          </p:cNvSpPr>
          <p:nvPr/>
        </p:nvSpPr>
        <p:spPr>
          <a:xfrm>
            <a:off x="7488324" y="42313"/>
            <a:ext cx="1655201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인문학진흥  예산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1. 2017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년 사업별 예산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04313" y="6216618"/>
            <a:ext cx="8418656" cy="29206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※  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신규과제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공모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12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과제 내외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성과확산총괄센터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지정</a:t>
            </a:r>
            <a:r>
              <a:rPr lang="en-US" altLang="ko-KR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1</a:t>
            </a:r>
            <a:r>
              <a:rPr lang="ko-KR" altLang="en-US" sz="1200" b="1" kern="0" spc="-1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과제</a:t>
            </a:r>
            <a:endParaRPr lang="ko-KR" altLang="en-US" sz="1200" b="1" kern="0" spc="-12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7312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 주요 개선내용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3311860" y="2638500"/>
            <a:ext cx="5258804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33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369047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047804"/>
              </p:ext>
            </p:extLst>
          </p:nvPr>
        </p:nvGraphicFramePr>
        <p:xfrm>
          <a:off x="342092" y="1453350"/>
          <a:ext cx="8528872" cy="438791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13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18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7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사업</a:t>
                      </a:r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</a:t>
                      </a:r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83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28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인문학대중화</a:t>
                      </a:r>
                      <a:endParaRPr lang="en-US" altLang="ko-KR" sz="1400" b="1" dirty="0" smtClean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인문도시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인문도시</a:t>
                      </a:r>
                      <a:r>
                        <a:rPr lang="en-US" altLang="ko-KR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400" b="1" kern="0" spc="-5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년형</a:t>
                      </a:r>
                      <a:r>
                        <a:rPr lang="en-US" altLang="ko-KR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/3</a:t>
                      </a:r>
                      <a:r>
                        <a:rPr lang="ko-KR" altLang="en-US" sz="1400" b="1" kern="0" spc="-5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년형</a:t>
                      </a:r>
                      <a:r>
                        <a:rPr lang="en-US" altLang="ko-KR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과제 지원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</a:t>
                      </a:r>
                      <a:r>
                        <a:rPr lang="ko-KR" altLang="en-US" sz="1400" b="1" kern="0" spc="-4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기존 </a:t>
                      </a:r>
                      <a:r>
                        <a:rPr lang="ko-KR" altLang="en-US" sz="1400" b="1" kern="0" spc="-4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인문도시를 선택과 집중을 </a:t>
                      </a:r>
                      <a:r>
                        <a:rPr lang="ko-KR" altLang="en-US" sz="1400" b="1" kern="0" spc="-11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통해 </a:t>
                      </a:r>
                      <a:endParaRPr lang="en-US" altLang="ko-KR" sz="1400" b="1" kern="0" spc="-11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11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400" b="1" kern="0" spc="-11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-11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ko-KR" altLang="en-US" sz="1400" b="1" kern="0" spc="-11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인문역사문화도시</a:t>
                      </a:r>
                      <a:r>
                        <a:rPr lang="en-US" altLang="ko-KR" sz="1400" b="1" kern="0" spc="-11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’</a:t>
                      </a:r>
                      <a:r>
                        <a:rPr lang="ko-KR" altLang="en-US" sz="1400" b="1" kern="0" spc="-11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로 </a:t>
                      </a:r>
                      <a:r>
                        <a:rPr lang="ko-KR" altLang="en-US" sz="1400" b="1" kern="0" spc="-11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브랜드화</a:t>
                      </a: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인문전략연구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indent="-16510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‘</a:t>
                      </a:r>
                      <a:r>
                        <a:rPr lang="en-US" altLang="ko-KR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r>
                        <a:rPr lang="ko-KR" altLang="en-US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년∼‘</a:t>
                      </a:r>
                      <a:r>
                        <a:rPr lang="en-US" altLang="ko-KR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 기획사업 추진 후 </a:t>
                      </a:r>
                      <a:endParaRPr lang="en-US" altLang="ko-KR" sz="1400" b="1" kern="0" spc="-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65100" marR="0" indent="-16510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1400" b="1" kern="0" spc="-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년부터 세부사업으로 분리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65100" marR="0" indent="-16510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‘</a:t>
                      </a:r>
                      <a:r>
                        <a:rPr lang="en-US" altLang="ko-KR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 세부사업 분리 후 </a:t>
                      </a:r>
                      <a:endParaRPr lang="en-US" altLang="ko-KR" sz="1400" b="1" kern="0" spc="-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65100" marR="0" indent="-16510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단계 진입을 위한 단계평가 </a:t>
                      </a:r>
                      <a:r>
                        <a:rPr lang="ko-KR" altLang="en-US" sz="1400" b="1" kern="0" spc="-5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실시</a:t>
                      </a:r>
                      <a:endParaRPr lang="ko-KR" altLang="en-US" sz="1400" b="1" kern="0" spc="-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796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저술출판지원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▪신규과제 선정평가 시 온라인 평가 실시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신규과제 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선정평가 시 기존 온라인 평가에서 </a:t>
                      </a:r>
                      <a:endParaRPr lang="en-US" altLang="ko-KR" sz="1400" b="1" kern="0" spc="-8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패널평가로 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전환하여 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평가과정을 강화</a:t>
                      </a: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8283">
                <a:tc vMerge="1">
                  <a:txBody>
                    <a:bodyPr/>
                    <a:lstStyle/>
                    <a:p>
                      <a:pPr algn="ctr"/>
                      <a:endParaRPr lang="ko-KR" altLang="en-US" sz="14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출판부적합 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과제의 경우 논문 </a:t>
                      </a:r>
                      <a:r>
                        <a:rPr lang="en-US" altLang="ko-KR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편 제출 의무 부과</a:t>
                      </a:r>
                    </a:p>
                  </a:txBody>
                  <a:tcPr marL="18034" marR="18034" marT="18034" marB="18034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▪ 출판부적합 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과제에 대한 제재조치를 강화하여 </a:t>
                      </a:r>
                      <a:endParaRPr lang="en-US" altLang="ko-KR" sz="1400" b="1" kern="0" spc="-8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논문 </a:t>
                      </a:r>
                      <a:r>
                        <a:rPr lang="en-US" altLang="ko-KR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</a:t>
                      </a: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제출 및 </a:t>
                      </a:r>
                      <a:endParaRPr lang="en-US" altLang="ko-KR" sz="1400" b="1" kern="0" spc="-8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137160" marR="0" indent="-13716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68300" algn="l"/>
                          <a:tab pos="736600" algn="l"/>
                          <a:tab pos="1104900" algn="l"/>
                          <a:tab pos="1473200" algn="l"/>
                          <a:tab pos="1841500" algn="l"/>
                          <a:tab pos="2209800" algn="l"/>
                          <a:tab pos="2578100" algn="l"/>
                          <a:tab pos="2946400" algn="l"/>
                          <a:tab pos="3314700" algn="l"/>
                          <a:tab pos="3683000" algn="l"/>
                          <a:tab pos="4051300" algn="l"/>
                          <a:tab pos="4419600" algn="l"/>
                          <a:tab pos="4787900" algn="l"/>
                          <a:tab pos="5156200" algn="l"/>
                          <a:tab pos="5524500" algn="l"/>
                          <a:tab pos="5892800" algn="l"/>
                          <a:tab pos="6261100" algn="l"/>
                          <a:tab pos="6629400" algn="l"/>
                          <a:tab pos="6997700" algn="l"/>
                          <a:tab pos="7366000" algn="l"/>
                          <a:tab pos="7734300" algn="l"/>
                          <a:tab pos="8102600" algn="l"/>
                          <a:tab pos="8470900" algn="l"/>
                          <a:tab pos="8839200" algn="l"/>
                          <a:tab pos="9207500" algn="l"/>
                          <a:tab pos="9575800" algn="l"/>
                          <a:tab pos="9944100" algn="l"/>
                          <a:tab pos="10312400" algn="l"/>
                          <a:tab pos="10680700" algn="l"/>
                          <a:tab pos="11049000" algn="l"/>
                          <a:tab pos="11417300" algn="l"/>
                          <a:tab pos="11785600" algn="l"/>
                        </a:tabLst>
                      </a:pPr>
                      <a:r>
                        <a:rPr lang="en-US" altLang="ko-KR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r>
                        <a:rPr lang="ko-KR" altLang="en-US" sz="1400" b="1" kern="0" spc="-8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저술출판지원사업 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향후 </a:t>
                      </a:r>
                      <a:r>
                        <a:rPr lang="en-US" altLang="ko-KR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1" kern="0" spc="-8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참여제한</a:t>
                      </a:r>
                    </a:p>
                  </a:txBody>
                  <a:tcPr marL="18034" marR="18034" marT="18034" marB="18034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4" name="한쪽 모서리가 잘린 사각형 43"/>
          <p:cNvSpPr/>
          <p:nvPr/>
        </p:nvSpPr>
        <p:spPr>
          <a:xfrm flipH="1">
            <a:off x="6588222" y="3843"/>
            <a:ext cx="2555301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제목 114"/>
          <p:cNvSpPr txBox="1">
            <a:spLocks/>
          </p:cNvSpPr>
          <p:nvPr/>
        </p:nvSpPr>
        <p:spPr>
          <a:xfrm>
            <a:off x="6719866" y="42313"/>
            <a:ext cx="2452034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인문학진</a:t>
            </a:r>
            <a:r>
              <a:rPr lang="ko-KR" altLang="en-US" sz="16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흥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 주요 개선내용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384280" y="844351"/>
            <a:ext cx="6203944" cy="416145"/>
            <a:chOff x="412892" y="1190604"/>
            <a:chExt cx="4800155" cy="416145"/>
          </a:xfrm>
        </p:grpSpPr>
        <p:sp>
          <p:nvSpPr>
            <p:cNvPr id="47" name="직사각형 4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인문학진흥사업 전년대비 주요 개선내용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9" name="직사각형 48"/>
          <p:cNvSpPr/>
          <p:nvPr/>
        </p:nvSpPr>
        <p:spPr>
          <a:xfrm>
            <a:off x="175189" y="195043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 주요 개선내용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300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사업별 주요 내용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4572000" y="2638500"/>
            <a:ext cx="3998664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776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8860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180054"/>
            <a:ext cx="8770481" cy="105879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2" name="그룹 191"/>
          <p:cNvGrpSpPr/>
          <p:nvPr/>
        </p:nvGrpSpPr>
        <p:grpSpPr>
          <a:xfrm>
            <a:off x="373519" y="1303277"/>
            <a:ext cx="8762861" cy="0"/>
            <a:chOff x="373519" y="1652588"/>
            <a:chExt cx="8762861" cy="0"/>
          </a:xfrm>
        </p:grpSpPr>
        <p:cxnSp>
          <p:nvCxnSpPr>
            <p:cNvPr id="193" name="직선 연결선 192"/>
            <p:cNvCxnSpPr/>
            <p:nvPr/>
          </p:nvCxnSpPr>
          <p:spPr>
            <a:xfrm>
              <a:off x="373519" y="1652588"/>
              <a:ext cx="454065" cy="0"/>
            </a:xfrm>
            <a:prstGeom prst="line">
              <a:avLst/>
            </a:prstGeom>
            <a:ln w="12700">
              <a:solidFill>
                <a:srgbClr val="0066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직선 연결선 193"/>
            <p:cNvCxnSpPr/>
            <p:nvPr/>
          </p:nvCxnSpPr>
          <p:spPr>
            <a:xfrm>
              <a:off x="769620" y="1652588"/>
              <a:ext cx="8366760" cy="0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9" name="직사각형 188"/>
          <p:cNvSpPr/>
          <p:nvPr/>
        </p:nvSpPr>
        <p:spPr>
          <a:xfrm>
            <a:off x="424162" y="1398182"/>
            <a:ext cx="8540326" cy="18538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대학 내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‘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연구소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’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중심의 연구체제를 확립하여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연구 인프라 구축 및 활용을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통한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  <a:ea typeface="HY견고딕" panose="02030600000101010101" pitchFamily="18" charset="-127"/>
              </a:rPr>
              <a:t>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세계적 수준의 연구역량 확보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지속가능한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인문학 연구기반을 마련하고 인문학의 사회문제 해결역량을 제고하기 위한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세계적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수준의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연구소 육성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연구소의 연구기능 강화 및 연구자 간 협력을 통해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연구성과의 학문적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사회적 확산을 도모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하고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학술 담론의 생산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소통 주도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139952" y="3843"/>
            <a:ext cx="5003576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319972" y="50128"/>
            <a:ext cx="478123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(9~10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(11.1.)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인문한국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(HK)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지원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(1/2)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380379" y="3512138"/>
            <a:ext cx="8649325" cy="416145"/>
            <a:chOff x="412892" y="1190604"/>
            <a:chExt cx="4800155" cy="416145"/>
          </a:xfrm>
        </p:grpSpPr>
        <p:sp>
          <p:nvSpPr>
            <p:cNvPr id="42" name="직사각형 41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</a:t>
              </a:r>
              <a:r>
                <a:rPr lang="ko-KR" altLang="en-US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향</a:t>
              </a:r>
              <a:endParaRPr lang="ko-KR" altLang="en-US" sz="1500" b="1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+mn-ea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69619" y="4003367"/>
            <a:ext cx="8762861" cy="0"/>
            <a:chOff x="373519" y="1652588"/>
            <a:chExt cx="8762861" cy="0"/>
          </a:xfrm>
        </p:grpSpPr>
        <p:cxnSp>
          <p:nvCxnSpPr>
            <p:cNvPr id="37" name="직선 연결선 36"/>
            <p:cNvCxnSpPr/>
            <p:nvPr/>
          </p:nvCxnSpPr>
          <p:spPr>
            <a:xfrm>
              <a:off x="373519" y="1652588"/>
              <a:ext cx="454065" cy="0"/>
            </a:xfrm>
            <a:prstGeom prst="line">
              <a:avLst/>
            </a:prstGeom>
            <a:ln w="12700">
              <a:solidFill>
                <a:srgbClr val="0066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769620" y="1652588"/>
              <a:ext cx="8366760" cy="0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직사각형 38"/>
          <p:cNvSpPr/>
          <p:nvPr/>
        </p:nvSpPr>
        <p:spPr>
          <a:xfrm>
            <a:off x="420262" y="4113901"/>
            <a:ext cx="8639852" cy="21825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국내외 인문학 환경변화와 학계 의견을 반영한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새로운 인문한국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(HK)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지원사업 방향에 따라 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신규과제를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선정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관리 </a:t>
            </a:r>
            <a:r>
              <a:rPr lang="en-US" altLang="ko-KR" sz="1500" b="1" dirty="0" smtClean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1500" b="1" dirty="0" smtClean="0">
                <a:solidFill>
                  <a:srgbClr val="0070C0"/>
                </a:solidFill>
                <a:latin typeface="+mn-ea"/>
              </a:rPr>
              <a:t> </a:t>
            </a:r>
            <a:r>
              <a:rPr lang="en-US" altLang="ko-KR" sz="1500" b="1" dirty="0" smtClean="0">
                <a:solidFill>
                  <a:srgbClr val="0070C0"/>
                </a:solidFill>
                <a:latin typeface="+mn-ea"/>
              </a:rPr>
              <a:t>※ </a:t>
            </a:r>
            <a:r>
              <a:rPr lang="ko-KR" altLang="en-US" sz="1500" b="1" dirty="0" smtClean="0">
                <a:solidFill>
                  <a:srgbClr val="0070C0"/>
                </a:solidFill>
                <a:latin typeface="+mn-ea"/>
              </a:rPr>
              <a:t>현장의견 등을 반영하여 </a:t>
            </a:r>
            <a:r>
              <a:rPr lang="en-US" altLang="ko-KR" sz="1500" b="1" dirty="0" smtClean="0">
                <a:solidFill>
                  <a:srgbClr val="0070C0"/>
                </a:solidFill>
                <a:latin typeface="+mn-ea"/>
              </a:rPr>
              <a:t>6</a:t>
            </a:r>
            <a:r>
              <a:rPr lang="ko-KR" altLang="en-US" sz="1500" b="1" dirty="0" smtClean="0">
                <a:solidFill>
                  <a:srgbClr val="0070C0"/>
                </a:solidFill>
                <a:latin typeface="+mn-ea"/>
              </a:rPr>
              <a:t>월 중 기본계획 확정 예정 </a:t>
            </a:r>
            <a:r>
              <a:rPr lang="en-US" altLang="ko-KR" sz="1500" b="1" dirty="0" smtClean="0">
                <a:solidFill>
                  <a:srgbClr val="0070C0"/>
                </a:solidFill>
                <a:latin typeface="+mn-ea"/>
              </a:rPr>
              <a:t>)</a:t>
            </a:r>
            <a:endParaRPr lang="en-US" altLang="ko-KR" sz="1500" b="1" dirty="0">
              <a:solidFill>
                <a:srgbClr val="0070C0"/>
              </a:soli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종료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(‘07)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연구소의 사업성과를 합리적으로 분석평가하고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우수사례의 대내외 홍보를 통한  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성과확산 및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사회기여 강화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7800" indent="-177800" fontAlgn="auto" latinLnBrk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연구성과의 공유와 확산을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통한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연구역량 강화 및 인문학 진흥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 ☞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연구소와 학과 간 연계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타 연구소와의 교류 등 인문학 및 인접학문 간 소통 주력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☞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일반 국민대상 인문학 연구성과의 사회적 소통활동 체계화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2066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139952" y="3843"/>
            <a:ext cx="5003576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319972" y="50128"/>
            <a:ext cx="478123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(8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(9~10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(11.1.)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인문한국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(HK)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지원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(2/2)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387576" y="3932134"/>
            <a:ext cx="6203944" cy="416145"/>
            <a:chOff x="412892" y="1190604"/>
            <a:chExt cx="4800155" cy="416145"/>
          </a:xfrm>
        </p:grpSpPr>
        <p:sp>
          <p:nvSpPr>
            <p:cNvPr id="38" name="직사각형 3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err="1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계속과제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605298"/>
              </p:ext>
            </p:extLst>
          </p:nvPr>
        </p:nvGraphicFramePr>
        <p:xfrm>
          <a:off x="367523" y="4402982"/>
          <a:ext cx="8452949" cy="205035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09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5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8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9583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521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1,000~1,500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중형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   500~   800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500~800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소형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 300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7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(3+3+4)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좌 동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77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5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[</a:t>
                      </a:r>
                      <a:r>
                        <a:rPr lang="ko-KR" altLang="en-US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중형</a:t>
                      </a:r>
                      <a:r>
                        <a:rPr lang="en-US" altLang="ko-KR" sz="14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6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486864" y="4407659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인문분야                                                해외지역분야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65173" y="4960416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80803" y="555654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480803" y="6054894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391491" y="841309"/>
            <a:ext cx="6203944" cy="416145"/>
            <a:chOff x="412892" y="1190604"/>
            <a:chExt cx="4800155" cy="416145"/>
          </a:xfrm>
        </p:grpSpPr>
        <p:sp>
          <p:nvSpPr>
            <p:cNvPr id="54" name="직사각형 53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총 예산 </a:t>
              </a: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: 35,900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백만 원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375324" y="1464685"/>
            <a:ext cx="6203944" cy="416145"/>
            <a:chOff x="412892" y="1190604"/>
            <a:chExt cx="4800155" cy="416145"/>
          </a:xfrm>
        </p:grpSpPr>
        <p:sp>
          <p:nvSpPr>
            <p:cNvPr id="57" name="직사각형 5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신규과제 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8" name="모서리가 둥근 직사각형 5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59" name="표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837710"/>
              </p:ext>
            </p:extLst>
          </p:nvPr>
        </p:nvGraphicFramePr>
        <p:xfrm>
          <a:off x="347456" y="1943348"/>
          <a:ext cx="8456862" cy="168181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34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7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60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314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성과확산총괄센터</a:t>
                      </a:r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7010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신청단위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대학부설연구소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-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학칙에 의해 규정된 단일 연구기관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- </a:t>
                      </a:r>
                      <a:r>
                        <a:rPr lang="ko-KR" altLang="en-US" sz="12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아젠다와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관련된 기 수행실적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(10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이내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연구소 단위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</a:t>
                      </a:r>
                      <a:r>
                        <a:rPr lang="ko-KR" altLang="en-US" sz="1200" b="0" baseline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있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어야 신청가능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연구자 신청자격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연구실적이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이상인 자</a:t>
                      </a:r>
                    </a:p>
                  </a:txBody>
                  <a:tcPr marL="360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지정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HK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연구소협의회</a:t>
                      </a:r>
                      <a:endParaRPr lang="ko-KR" altLang="en-US" sz="1400" b="0" baseline="3000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0" name="직사각형 59"/>
          <p:cNvSpPr/>
          <p:nvPr/>
        </p:nvSpPr>
        <p:spPr>
          <a:xfrm>
            <a:off x="466796" y="1908950"/>
            <a:ext cx="8301519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인문분야               해외지역분야        국가전략</a:t>
            </a:r>
            <a:r>
              <a:rPr lang="en-US" altLang="ko-KR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4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융복합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분야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327881" y="277430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501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8860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180054"/>
            <a:ext cx="8770481" cy="105879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2" name="그룹 191"/>
          <p:cNvGrpSpPr/>
          <p:nvPr/>
        </p:nvGrpSpPr>
        <p:grpSpPr>
          <a:xfrm>
            <a:off x="373519" y="1303277"/>
            <a:ext cx="8762861" cy="0"/>
            <a:chOff x="373519" y="1652588"/>
            <a:chExt cx="8762861" cy="0"/>
          </a:xfrm>
        </p:grpSpPr>
        <p:cxnSp>
          <p:nvCxnSpPr>
            <p:cNvPr id="193" name="직선 연결선 192"/>
            <p:cNvCxnSpPr/>
            <p:nvPr/>
          </p:nvCxnSpPr>
          <p:spPr>
            <a:xfrm>
              <a:off x="373519" y="1652588"/>
              <a:ext cx="454065" cy="0"/>
            </a:xfrm>
            <a:prstGeom prst="line">
              <a:avLst/>
            </a:prstGeom>
            <a:ln w="12700">
              <a:solidFill>
                <a:srgbClr val="0066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직선 연결선 193"/>
            <p:cNvCxnSpPr/>
            <p:nvPr/>
          </p:nvCxnSpPr>
          <p:spPr>
            <a:xfrm>
              <a:off x="769620" y="1652588"/>
              <a:ext cx="8366760" cy="0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9" name="직사각형 188"/>
          <p:cNvSpPr/>
          <p:nvPr/>
        </p:nvSpPr>
        <p:spPr>
          <a:xfrm>
            <a:off x="424162" y="1305822"/>
            <a:ext cx="8540326" cy="1313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인문학의 학문적 성과를 국민의 눈높이에 맞게 보급하여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국민적 관심제고와 삶의 질 향상으로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국민행복 구현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문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철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사회과학 및 예술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체육학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분야에서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대중과의 소통을 확대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하여 인문학에 대한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국민적 관심을 제고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하고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 진흥 도모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139952" y="3843"/>
            <a:ext cx="5003576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359728" y="50128"/>
            <a:ext cx="478123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(5~6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인문학대중화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(1/2)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380379" y="2712875"/>
            <a:ext cx="8649325" cy="416145"/>
            <a:chOff x="412892" y="1190604"/>
            <a:chExt cx="4800155" cy="416145"/>
          </a:xfrm>
        </p:grpSpPr>
        <p:sp>
          <p:nvSpPr>
            <p:cNvPr id="42" name="직사각형 41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</a:t>
              </a:r>
              <a:r>
                <a:rPr lang="ko-KR" altLang="en-US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향</a:t>
              </a:r>
              <a:endParaRPr lang="ko-KR" altLang="en-US" sz="1500" b="1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+mn-ea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69619" y="3148688"/>
            <a:ext cx="8762861" cy="0"/>
            <a:chOff x="373519" y="1652588"/>
            <a:chExt cx="8762861" cy="0"/>
          </a:xfrm>
        </p:grpSpPr>
        <p:cxnSp>
          <p:nvCxnSpPr>
            <p:cNvPr id="37" name="직선 연결선 36"/>
            <p:cNvCxnSpPr/>
            <p:nvPr/>
          </p:nvCxnSpPr>
          <p:spPr>
            <a:xfrm>
              <a:off x="373519" y="1652588"/>
              <a:ext cx="454065" cy="0"/>
            </a:xfrm>
            <a:prstGeom prst="line">
              <a:avLst/>
            </a:prstGeom>
            <a:ln w="12700">
              <a:solidFill>
                <a:srgbClr val="0066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769620" y="1652588"/>
              <a:ext cx="8366760" cy="0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직사각형 38"/>
          <p:cNvSpPr/>
          <p:nvPr/>
        </p:nvSpPr>
        <p:spPr>
          <a:xfrm>
            <a:off x="420262" y="3159047"/>
            <a:ext cx="8639852" cy="27017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인문도시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☞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기존 인문도시를 지역의 인문학적 역사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문화 등을 바탕으로 한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‘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인문역사문화도시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’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로 확대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추진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 </a:t>
            </a:r>
          </a:p>
          <a:p>
            <a:pPr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☞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지역인문도시 프로그램의 원활한 수행을 위해 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지자체와의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협력 강화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☞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인문도시 전국화를 위해 인문도시 과제 선정 시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수도권과 지방의 과제 비율을 적절하게 배분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7800" indent="-177800" fontAlgn="auto" latinLnBrk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석학인문강좌</a:t>
            </a: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대중성 강화를 위한 특별강좌 확대 및 청중의 다양화 추진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☞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연령대 등을 고려한 온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오프라인 투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-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트랙 방식의 맞춤형 인문강좌 운영 및 석학 인문강좌      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내용을 집대성한 총서 발간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latinLnBrk="0">
              <a:lnSpc>
                <a:spcPct val="150000"/>
              </a:lnSpc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성과확산 및 홍보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☞ (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인문주간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)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인문도시 선정기관을 중심으로 각종 문화체험 프로그램 등 다양한 행사 추진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latinLnBrk="0">
              <a:spcBef>
                <a:spcPts val="600"/>
              </a:spcBef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☞ (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한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중인문학포럼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)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제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3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회 한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중 인문학포럼의 정례 개최 추진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0530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139952" y="3843"/>
            <a:ext cx="5003576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319972" y="50128"/>
            <a:ext cx="478123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(5~6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(7.1.)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인문학대중화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(2/2)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140276"/>
              </p:ext>
            </p:extLst>
          </p:nvPr>
        </p:nvGraphicFramePr>
        <p:xfrm>
          <a:off x="363608" y="1491887"/>
          <a:ext cx="8456862" cy="471783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6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442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858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      </a:t>
                      </a:r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2768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전국 대학 및 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대학부설연구기관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※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연구업적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연구책임자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공동연구원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강사진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 등 </a:t>
                      </a:r>
                    </a:p>
                  </a:txBody>
                  <a:tcPr marL="360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전국 대학 및 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대학부설연구기관</a:t>
                      </a: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국내 저명 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인문학자</a:t>
                      </a: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일반 대중</a:t>
                      </a: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29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3,100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29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내외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endParaRPr lang="ko-KR" altLang="en-US" sz="1400" b="0" baseline="3000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baseline="3000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729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월말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~11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연중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연중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729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강좌 내외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연중 발생하는 인문학 </a:t>
                      </a:r>
                      <a:r>
                        <a:rPr lang="ko-KR" altLang="en-US" sz="1400" b="0" dirty="0" err="1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콘텐츠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홍보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297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ko-KR" altLang="en-US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" name="직사각형 23"/>
          <p:cNvSpPr/>
          <p:nvPr/>
        </p:nvSpPr>
        <p:spPr>
          <a:xfrm>
            <a:off x="436059" y="1652864"/>
            <a:ext cx="3259286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인문도시</a:t>
            </a:r>
            <a:r>
              <a:rPr lang="en-US" altLang="ko-KR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공모</a:t>
            </a:r>
            <a:r>
              <a:rPr lang="en-US" altLang="ko-KR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1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63609" y="2494776"/>
            <a:ext cx="95393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08526" y="3356617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08526" y="3964374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08526" y="455032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08526" y="518013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08526" y="578757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554718" y="1651473"/>
            <a:ext cx="3229749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4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석학인문강좌       성과 확산 및 홍보   </a:t>
            </a:r>
            <a:endParaRPr lang="ko-KR" altLang="en-US" sz="1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812344" y="1526433"/>
            <a:ext cx="1711114" cy="5752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4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인문주간</a:t>
            </a:r>
            <a:r>
              <a:rPr lang="en-US" altLang="ko-KR" sz="14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14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     한</a:t>
            </a:r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중인문학 포럼</a:t>
            </a:r>
            <a:r>
              <a:rPr lang="ko-KR" altLang="en-US" sz="140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</a:t>
            </a:r>
            <a:endParaRPr lang="ko-KR" altLang="en-US" sz="1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375324" y="980155"/>
            <a:ext cx="6203944" cy="416145"/>
            <a:chOff x="412892" y="1190604"/>
            <a:chExt cx="4800155" cy="416145"/>
          </a:xfrm>
        </p:grpSpPr>
        <p:sp>
          <p:nvSpPr>
            <p:cNvPr id="42" name="직사각형 41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7754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774209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134401"/>
            <a:ext cx="8770481" cy="126567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2" y="1243117"/>
            <a:ext cx="8468318" cy="12289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67">
                      <a:srgbClr val="0066FF"/>
                    </a:gs>
                    <a:gs pos="15833">
                      <a:srgbClr val="0066FF"/>
                    </a:gs>
                  </a:gsLst>
                  <a:lin ang="162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인문지식 중심의 융합연구를 통하여 사회문제의 원천적 해결방안 모색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인문학 성과의 체계적인 디지털 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콘텐츠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개발을 통해 향후 산업현장에서 유용하게 활용될 수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있는 다양한 원천소재 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콘텐츠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제공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인문학 성과를 바탕으로 인문학과 산업 간 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선순환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구조 창출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6660232" y="3843"/>
            <a:ext cx="2483296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6885146" y="42313"/>
            <a:ext cx="2336785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계속과제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(9.1.)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인문전략연구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822906" y="4768941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1258" y="5138437"/>
            <a:ext cx="1618652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 및 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15091" y="562896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2614649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3083558"/>
            <a:ext cx="8702279" cy="609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2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단계 진입을 위한 단계평가로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사업 기본방향에 입각한 연구진행여부 및 실현가능성 진단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인문전략연구의 </a:t>
            </a:r>
            <a:r>
              <a:rPr lang="ko-KR" altLang="en-US" sz="1500" b="1" dirty="0" err="1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효과성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제고를 위한 지원방안 모색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375324" y="3895150"/>
            <a:ext cx="6203944" cy="416145"/>
            <a:chOff x="412892" y="1190604"/>
            <a:chExt cx="4800155" cy="416145"/>
          </a:xfrm>
        </p:grpSpPr>
        <p:sp>
          <p:nvSpPr>
            <p:cNvPr id="42" name="직사각형 41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err="1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계</a:t>
              </a:r>
              <a:r>
                <a:rPr lang="ko-KR" altLang="en-US" dirty="0" err="1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속</a:t>
              </a:r>
              <a:r>
                <a:rPr lang="ko-KR" altLang="en-US" dirty="0" err="1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과제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750399"/>
              </p:ext>
            </p:extLst>
          </p:nvPr>
        </p:nvGraphicFramePr>
        <p:xfrm>
          <a:off x="373741" y="4371571"/>
          <a:ext cx="8550435" cy="215603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8528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5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5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5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        </a:t>
                      </a:r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80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인문사회분야 연구자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대학부설연구소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80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1,956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 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(1+2)</a:t>
                      </a:r>
                      <a:endParaRPr lang="ko-KR" altLang="en-US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872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 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이내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endParaRPr lang="en-US" altLang="ko-KR" sz="14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간접비 별도</a:t>
                      </a:r>
                      <a:r>
                        <a:rPr lang="en-US" altLang="ko-KR" sz="12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801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4" name="직사각형 33"/>
          <p:cNvSpPr/>
          <p:nvPr/>
        </p:nvSpPr>
        <p:spPr>
          <a:xfrm>
            <a:off x="626295" y="4379383"/>
            <a:ext cx="8163920" cy="3166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인문학국책                       디지털인문학                     </a:t>
            </a:r>
            <a:r>
              <a:rPr lang="ko-KR" altLang="en-US" sz="14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인문브릿지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822906" y="4768941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61258" y="5138437"/>
            <a:ext cx="1618652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 및 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815091" y="5628969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815091" y="617368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</a:t>
            </a:r>
            <a:r>
              <a:rPr lang="ko-KR" altLang="en-US" sz="1200" kern="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730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84280" y="835493"/>
            <a:ext cx="6203944" cy="416145"/>
            <a:chOff x="412892" y="1190604"/>
            <a:chExt cx="4800155" cy="416145"/>
          </a:xfrm>
        </p:grpSpPr>
        <p:sp>
          <p:nvSpPr>
            <p:cNvPr id="5" name="직사각형 4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사업목적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0" name="직사각형 189"/>
          <p:cNvSpPr/>
          <p:nvPr/>
        </p:nvSpPr>
        <p:spPr>
          <a:xfrm>
            <a:off x="373519" y="1219130"/>
            <a:ext cx="8770481" cy="70077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424161" y="1374736"/>
            <a:ext cx="8698379" cy="5920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인문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사회과학자의 창의적이고 자유로운 저술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발간을 지원함으로써 학술성과 및 연구경험을 축적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연구성과의 소통가능성을 제고하여 대중과 학계의 교류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·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이해에 기여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  <p:grpSp>
        <p:nvGrpSpPr>
          <p:cNvPr id="197" name="그룹 196"/>
          <p:cNvGrpSpPr/>
          <p:nvPr/>
        </p:nvGrpSpPr>
        <p:grpSpPr>
          <a:xfrm>
            <a:off x="383661" y="4140254"/>
            <a:ext cx="6203944" cy="416145"/>
            <a:chOff x="412892" y="1190604"/>
            <a:chExt cx="4800155" cy="416145"/>
          </a:xfrm>
        </p:grpSpPr>
        <p:sp>
          <p:nvSpPr>
            <p:cNvPr id="198" name="직사각형 197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지원내용 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9" name="모서리가 둥근 직사각형 198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2" name="직사각형 201"/>
          <p:cNvSpPr/>
          <p:nvPr/>
        </p:nvSpPr>
        <p:spPr>
          <a:xfrm>
            <a:off x="584544" y="4529814"/>
            <a:ext cx="8163920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구 분                    </a:t>
            </a:r>
            <a:r>
              <a:rPr lang="ko-KR" altLang="en-US" sz="1200" kern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박사후국내연수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학술연구교수                         지역대학우수과학자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한쪽 모서리가 잘린 사각형 34"/>
          <p:cNvSpPr/>
          <p:nvPr/>
        </p:nvSpPr>
        <p:spPr>
          <a:xfrm flipH="1">
            <a:off x="4427984" y="3843"/>
            <a:ext cx="4715544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4491406" y="42313"/>
            <a:ext cx="4651013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공고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(1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신청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(2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평가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(3~4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월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)  &gt;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연구개시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(5.1.)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저술출판지원</a:t>
            </a:r>
            <a:endParaRPr lang="ko-KR" altLang="en-US" sz="24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24002"/>
              </p:ext>
            </p:extLst>
          </p:nvPr>
        </p:nvGraphicFramePr>
        <p:xfrm>
          <a:off x="387373" y="4582556"/>
          <a:ext cx="8348852" cy="174559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59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89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6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 dirty="0" smtClean="0">
                          <a:solidFill>
                            <a:schemeClr val="bg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1200" b="0" i="1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1B83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34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최근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 연구업적이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편 이상인 자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0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50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5,730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 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 2~3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50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 원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</a:t>
                      </a:r>
                      <a:endParaRPr lang="en-US" altLang="ko-KR" sz="1200" b="0" dirty="0" smtClean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50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16B6B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신규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271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내외 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 [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계속</a:t>
                      </a:r>
                      <a:r>
                        <a:rPr lang="en-US" altLang="ko-KR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302</a:t>
                      </a:r>
                      <a:r>
                        <a:rPr lang="ko-KR" altLang="en-US" sz="1400" b="0" dirty="0" smtClean="0">
                          <a:solidFill>
                            <a:srgbClr val="0070C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과제 이내</a:t>
                      </a:r>
                      <a:endParaRPr lang="ko-KR" altLang="en-US" sz="1400" b="0" dirty="0">
                        <a:solidFill>
                          <a:srgbClr val="0070C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8" name="직사각형 37"/>
          <p:cNvSpPr/>
          <p:nvPr/>
        </p:nvSpPr>
        <p:spPr>
          <a:xfrm>
            <a:off x="505073" y="4549058"/>
            <a:ext cx="8163920" cy="35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r>
              <a:rPr lang="ko-KR" altLang="en-US" sz="14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 분                                                         저술출판지원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83008" y="4903300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지원대상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83881" y="5257166"/>
            <a:ext cx="1618651" cy="3139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예산 및 지원기간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61158" y="5622658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지원규모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861158" y="6010032"/>
            <a:ext cx="864096" cy="2846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</a:t>
            </a:r>
            <a:r>
              <a:rPr lang="ko-KR" altLang="en-US" sz="1200" kern="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</a:t>
            </a:r>
            <a:r>
              <a:rPr lang="ko-KR" altLang="en-US" sz="1200" kern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</a:t>
            </a:r>
            <a:endParaRPr lang="ko-KR" altLang="en-US" sz="1200" kern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380380" y="2175773"/>
            <a:ext cx="6203944" cy="416145"/>
            <a:chOff x="412892" y="1190604"/>
            <a:chExt cx="4800155" cy="416145"/>
          </a:xfrm>
        </p:grpSpPr>
        <p:sp>
          <p:nvSpPr>
            <p:cNvPr id="51" name="직사각형 50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중점 추진방향 </a:t>
              </a:r>
              <a:endParaRPr lang="ko-KR" altLang="en-US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420262" y="2715016"/>
            <a:ext cx="8702279" cy="1270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spc="-100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선정평가 시 기존 온라인 평가에서 패널평가로 전환하여 토론과 합의를 통해 평가과정 강화</a:t>
            </a:r>
            <a:endParaRPr lang="en-US" altLang="ko-KR" sz="12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2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 ※  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연구자의 저술역량 검토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, 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연구기간 종료 후 출판되는 저서의 파급효과 등 다각적 검토 추진</a:t>
            </a:r>
            <a:endParaRPr lang="en-US" altLang="ko-KR" sz="12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marL="177800" indent="-177800"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buFont typeface="Wingdings 2" panose="05020102010507070707" pitchFamily="18" charset="2"/>
              <a:buChar char="¤"/>
              <a:defRPr/>
            </a:pPr>
            <a:r>
              <a:rPr lang="ko-KR" altLang="en-US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종료평가 결과 출판부적합 과제에 대한 제재조치를 강화하여 출판적합 과제와의 형평성 제고 </a:t>
            </a:r>
            <a:endParaRPr lang="en-US" altLang="ko-KR" sz="1500" b="1" dirty="0" smtClean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  <a:p>
            <a:pPr fontAlgn="auto" latinLnBrk="0">
              <a:spcBef>
                <a:spcPts val="60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buSzPct val="80000"/>
              <a:defRPr/>
            </a:pPr>
            <a:r>
              <a:rPr lang="en-US" altLang="ko-KR" sz="1500" b="1" dirty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r>
              <a:rPr lang="en-US" altLang="ko-KR" sz="15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 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※ (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기존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) 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논문 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1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편 제출 → 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(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변경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)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논문 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1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편 제출 및 저술출판지원사업 향후 </a:t>
            </a:r>
            <a:r>
              <a:rPr lang="en-US" altLang="ko-KR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5</a:t>
            </a:r>
            <a:r>
              <a:rPr lang="ko-KR" altLang="en-US" sz="12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년간 참여제한</a:t>
            </a:r>
            <a:r>
              <a:rPr lang="ko-KR" altLang="en-US" sz="1400" b="1" dirty="0" smtClean="0">
                <a:gradFill>
                  <a:gsLst>
                    <a:gs pos="417">
                      <a:schemeClr val="tx1">
                        <a:lumMod val="75000"/>
                        <a:lumOff val="25000"/>
                      </a:schemeClr>
                    </a:gs>
                    <a:gs pos="8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0"/>
                </a:gradFill>
                <a:latin typeface="+mn-ea"/>
              </a:rPr>
              <a:t> </a:t>
            </a:r>
            <a:endParaRPr lang="en-US" altLang="ko-KR" sz="1500" b="1" dirty="0">
              <a:gradFill>
                <a:gsLst>
                  <a:gs pos="417">
                    <a:schemeClr val="tx1">
                      <a:lumMod val="75000"/>
                      <a:lumOff val="25000"/>
                    </a:schemeClr>
                  </a:gs>
                  <a:gs pos="8000">
                    <a:schemeClr val="tx1">
                      <a:lumMod val="75000"/>
                      <a:lumOff val="25000"/>
                    </a:schemeClr>
                  </a:gs>
                </a:gsLst>
                <a:lin ang="162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8603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27" r="46039"/>
          <a:stretch/>
        </p:blipFill>
        <p:spPr>
          <a:xfrm>
            <a:off x="378" y="2779413"/>
            <a:ext cx="4933762" cy="40783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82" y="3685716"/>
            <a:ext cx="1030139" cy="112766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660232" y="224644"/>
            <a:ext cx="2264561" cy="395966"/>
            <a:chOff x="5580112" y="6147887"/>
            <a:chExt cx="2264561" cy="39596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0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1300110" y="1853772"/>
            <a:ext cx="73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사업일정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3707904" y="2638500"/>
            <a:ext cx="486276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09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1031911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</a:t>
              </a:r>
              <a:r>
                <a:rPr lang="ko-KR" altLang="en-US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인문학진흥 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사업요약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6948264" y="3843"/>
            <a:ext cx="2195258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7085709" y="42313"/>
            <a:ext cx="2002632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인문학진흥  사업요약 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연간 사업일정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(1/2)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99" name="표 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237423"/>
              </p:ext>
            </p:extLst>
          </p:nvPr>
        </p:nvGraphicFramePr>
        <p:xfrm>
          <a:off x="382922" y="1601244"/>
          <a:ext cx="8364627" cy="3098163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567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17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7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0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6136">
                <a:tc rowSpan="4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세계적 수준의 인문학 및 해외 지역학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연구소 육성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921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인문학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,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해외지역분야 대학부설연구소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98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인문학 강좌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,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행사 지원 등을 통한 </a:t>
                      </a:r>
                      <a:endParaRPr lang="en-US" altLang="ko-KR" sz="1100" kern="0" spc="0" baseline="0" dirty="0" smtClean="0">
                        <a:solidFill>
                          <a:srgbClr val="000000"/>
                        </a:solidFill>
                        <a:effectLst/>
                        <a:ea typeface="HY중고딕"/>
                      </a:endParaRPr>
                    </a:p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인문학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대중화 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전국 대학 및 </a:t>
                      </a:r>
                      <a:endParaRPr lang="en-US" altLang="ko-KR" sz="1100" kern="0" spc="0" baseline="0" dirty="0" smtClean="0">
                        <a:solidFill>
                          <a:srgbClr val="000000"/>
                        </a:solidFill>
                        <a:effectLst/>
                        <a:ea typeface="HY중고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대학 부설연구기관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491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사회문제 해결</a:t>
                      </a:r>
                      <a:r>
                        <a:rPr lang="en-US" altLang="ko-KR" sz="1100" kern="0" spc="0" baseline="0" dirty="0">
                          <a:solidFill>
                            <a:srgbClr val="000000"/>
                          </a:solidFill>
                          <a:effectLst/>
                          <a:latin typeface="HY중고딕"/>
                        </a:rPr>
                        <a:t>, 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국가 미래전략분야 등 국가의 정책수요를 반영한 분야 </a:t>
                      </a:r>
                      <a:r>
                        <a:rPr lang="ko-KR" altLang="en-US" sz="1100" kern="0" spc="0" baseline="0" dirty="0" err="1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아젠다</a:t>
                      </a: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 등에 대한 전략 연구지원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인문사회분야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 </a:t>
                      </a: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연구자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/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대학부설연구소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247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ea typeface="HY중고딕"/>
                        </a:rPr>
                        <a:t>인문사회분야 저술지원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dirty="0">
                          <a:solidFill>
                            <a:srgbClr val="000000"/>
                          </a:solidFill>
                          <a:effectLst/>
                          <a:latin typeface="HY중고딕"/>
                          <a:ea typeface="HY중고딕"/>
                        </a:rPr>
                        <a:t>인문사회 연구자</a:t>
                      </a:r>
                      <a:endParaRPr lang="ko-KR" altLang="en-US" sz="1100" kern="0" spc="0" baseline="0" dirty="0">
                        <a:solidFill>
                          <a:srgbClr val="000000"/>
                        </a:solidFill>
                        <a:effectLst/>
                        <a:latin typeface="HY중고딕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45" name="그룹 44"/>
          <p:cNvGrpSpPr/>
          <p:nvPr/>
        </p:nvGrpSpPr>
        <p:grpSpPr>
          <a:xfrm>
            <a:off x="352505" y="2012726"/>
            <a:ext cx="647929" cy="2709622"/>
            <a:chOff x="352504" y="2201566"/>
            <a:chExt cx="1214128" cy="1579795"/>
          </a:xfrm>
        </p:grpSpPr>
        <p:sp>
          <p:nvSpPr>
            <p:cNvPr id="46" name="AutoShape 55"/>
            <p:cNvSpPr>
              <a:spLocks noChangeArrowheads="1"/>
            </p:cNvSpPr>
            <p:nvPr/>
          </p:nvSpPr>
          <p:spPr bwMode="auto">
            <a:xfrm>
              <a:off x="352504" y="2201566"/>
              <a:ext cx="1214128" cy="1579795"/>
            </a:xfrm>
            <a:prstGeom prst="roundRect">
              <a:avLst>
                <a:gd name="adj" fmla="val 863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7" name="양쪽 모서리가 둥근 사각형 46"/>
            <p:cNvSpPr/>
            <p:nvPr/>
          </p:nvSpPr>
          <p:spPr>
            <a:xfrm rot="5400000" flipV="1">
              <a:off x="197405" y="2462143"/>
              <a:ext cx="1478533" cy="1048278"/>
            </a:xfrm>
            <a:prstGeom prst="round2SameRect">
              <a:avLst/>
            </a:pr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sp>
        <p:nvSpPr>
          <p:cNvPr id="48" name="AutoShape 55"/>
          <p:cNvSpPr>
            <a:spLocks noChangeArrowheads="1"/>
          </p:cNvSpPr>
          <p:nvPr/>
        </p:nvSpPr>
        <p:spPr bwMode="auto">
          <a:xfrm>
            <a:off x="1032850" y="1625168"/>
            <a:ext cx="1339176" cy="383392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AutoShape 55"/>
          <p:cNvSpPr>
            <a:spLocks noChangeArrowheads="1"/>
          </p:cNvSpPr>
          <p:nvPr/>
        </p:nvSpPr>
        <p:spPr bwMode="auto">
          <a:xfrm>
            <a:off x="2372026" y="1627274"/>
            <a:ext cx="2307986" cy="383392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0" name="AutoShape 55"/>
          <p:cNvSpPr>
            <a:spLocks noChangeArrowheads="1"/>
          </p:cNvSpPr>
          <p:nvPr/>
        </p:nvSpPr>
        <p:spPr bwMode="auto">
          <a:xfrm>
            <a:off x="4680012" y="1627274"/>
            <a:ext cx="2516550" cy="383392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1" name="AutoShape 55"/>
          <p:cNvSpPr>
            <a:spLocks noChangeArrowheads="1"/>
          </p:cNvSpPr>
          <p:nvPr/>
        </p:nvSpPr>
        <p:spPr bwMode="auto">
          <a:xfrm>
            <a:off x="7094967" y="1627274"/>
            <a:ext cx="1007788" cy="383392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2" name="AutoShape 55"/>
          <p:cNvSpPr>
            <a:spLocks noChangeArrowheads="1"/>
          </p:cNvSpPr>
          <p:nvPr/>
        </p:nvSpPr>
        <p:spPr bwMode="auto">
          <a:xfrm>
            <a:off x="8071168" y="1627274"/>
            <a:ext cx="799796" cy="383392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3" name="AutoShape 55"/>
          <p:cNvSpPr>
            <a:spLocks noChangeArrowheads="1"/>
          </p:cNvSpPr>
          <p:nvPr/>
        </p:nvSpPr>
        <p:spPr bwMode="auto">
          <a:xfrm>
            <a:off x="352504" y="1627274"/>
            <a:ext cx="694820" cy="383392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4" name="TextBox 4"/>
          <p:cNvSpPr txBox="1"/>
          <p:nvPr/>
        </p:nvSpPr>
        <p:spPr bwMode="auto">
          <a:xfrm>
            <a:off x="351371" y="1721054"/>
            <a:ext cx="68407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유형</a:t>
            </a:r>
          </a:p>
        </p:txBody>
      </p:sp>
      <p:sp>
        <p:nvSpPr>
          <p:cNvPr id="55" name="TextBox 4"/>
          <p:cNvSpPr txBox="1"/>
          <p:nvPr/>
        </p:nvSpPr>
        <p:spPr bwMode="auto">
          <a:xfrm>
            <a:off x="1295636" y="1721054"/>
            <a:ext cx="68407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사업</a:t>
            </a:r>
          </a:p>
        </p:txBody>
      </p:sp>
      <p:sp>
        <p:nvSpPr>
          <p:cNvPr id="56" name="TextBox 4"/>
          <p:cNvSpPr txBox="1"/>
          <p:nvPr/>
        </p:nvSpPr>
        <p:spPr bwMode="auto">
          <a:xfrm>
            <a:off x="2550995" y="1721054"/>
            <a:ext cx="1925552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사업목적 및 특</a:t>
            </a:r>
            <a:r>
              <a:rPr lang="ko-KR" altLang="en-US" sz="1200" dirty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성</a:t>
            </a:r>
            <a:endParaRPr lang="ko-KR" altLang="en-US" sz="1200" dirty="0" smtClean="0">
              <a:ln w="11430"/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57" name="TextBox 4"/>
          <p:cNvSpPr txBox="1"/>
          <p:nvPr/>
        </p:nvSpPr>
        <p:spPr bwMode="auto">
          <a:xfrm>
            <a:off x="5144993" y="1721054"/>
            <a:ext cx="1123664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지원대상</a:t>
            </a:r>
          </a:p>
        </p:txBody>
      </p:sp>
      <p:sp>
        <p:nvSpPr>
          <p:cNvPr id="58" name="TextBox 4"/>
          <p:cNvSpPr txBox="1"/>
          <p:nvPr/>
        </p:nvSpPr>
        <p:spPr bwMode="auto">
          <a:xfrm>
            <a:off x="6920111" y="1721054"/>
            <a:ext cx="658830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dirty="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지원규모</a:t>
            </a:r>
          </a:p>
        </p:txBody>
      </p:sp>
      <p:sp>
        <p:nvSpPr>
          <p:cNvPr id="59" name="TextBox 4"/>
          <p:cNvSpPr txBox="1"/>
          <p:nvPr/>
        </p:nvSpPr>
        <p:spPr bwMode="auto">
          <a:xfrm>
            <a:off x="8055538" y="1721054"/>
            <a:ext cx="799796" cy="184666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0" tIns="0" rIns="0" bIns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38100" prstMaterial="matte">
              <a:bevelT w="0" h="381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85725" indent="-85725" algn="ctr" fontAlgn="auto">
              <a:spcBef>
                <a:spcPts val="0"/>
              </a:spcBef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ko-KR" altLang="en-US" sz="120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지원</a:t>
            </a:r>
            <a:r>
              <a:rPr lang="ko-KR" altLang="en-US" sz="120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기</a:t>
            </a:r>
            <a:r>
              <a:rPr lang="ko-KR" altLang="en-US" sz="1200" smtClean="0">
                <a:ln w="11430"/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  <a:sym typeface="Wingdings" pitchFamily="2" charset="2"/>
              </a:rPr>
              <a:t>간</a:t>
            </a:r>
            <a:endParaRPr lang="en-US" altLang="ko-KR" sz="1200" dirty="0" smtClean="0">
              <a:ln w="11430"/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60" name="Rectangle 460"/>
          <p:cNvSpPr>
            <a:spLocks noChangeArrowheads="1"/>
          </p:cNvSpPr>
          <p:nvPr/>
        </p:nvSpPr>
        <p:spPr bwMode="auto">
          <a:xfrm>
            <a:off x="355427" y="1617776"/>
            <a:ext cx="8538422" cy="72323"/>
          </a:xfrm>
          <a:prstGeom prst="rect">
            <a:avLst/>
          </a:prstGeom>
          <a:gradFill rotWithShape="1">
            <a:gsLst>
              <a:gs pos="0">
                <a:schemeClr val="bg1">
                  <a:alpha val="48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 sz="2000">
              <a:solidFill>
                <a:prstClr val="black"/>
              </a:solidFill>
            </a:endParaRPr>
          </a:p>
        </p:txBody>
      </p:sp>
      <p:sp>
        <p:nvSpPr>
          <p:cNvPr id="61" name="모서리가 둥근 직사각형 8"/>
          <p:cNvSpPr/>
          <p:nvPr/>
        </p:nvSpPr>
        <p:spPr>
          <a:xfrm>
            <a:off x="1050451" y="2012727"/>
            <a:ext cx="1144189" cy="61831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058967" y="2078368"/>
            <a:ext cx="1164683" cy="4717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인문한국</a:t>
            </a:r>
            <a:r>
              <a:rPr lang="en-US" altLang="ko-KR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(HK)</a:t>
            </a:r>
          </a:p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100" b="1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계속과제</a:t>
            </a:r>
            <a:r>
              <a:rPr lang="en-US" altLang="ko-KR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100" b="1" kern="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3" name="모서리가 둥근 직사각형 8"/>
          <p:cNvSpPr/>
          <p:nvPr/>
        </p:nvSpPr>
        <p:spPr>
          <a:xfrm>
            <a:off x="1050451" y="2653859"/>
            <a:ext cx="1144189" cy="49619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023882" y="2654301"/>
            <a:ext cx="1199768" cy="4985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인문학대중화</a:t>
            </a:r>
            <a:endParaRPr lang="en-US" altLang="ko-KR" sz="1100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en-US" altLang="ko-KR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인문도시</a:t>
            </a:r>
            <a:r>
              <a:rPr lang="en-US" altLang="ko-KR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65" name="모서리가 둥근 직사각형 8"/>
          <p:cNvSpPr/>
          <p:nvPr/>
        </p:nvSpPr>
        <p:spPr>
          <a:xfrm>
            <a:off x="1050837" y="3172335"/>
            <a:ext cx="1144189" cy="87068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084095" y="3471500"/>
            <a:ext cx="1083167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인문전략연구</a:t>
            </a:r>
            <a:endParaRPr lang="ko-KR" altLang="en-US" sz="1100" b="1" kern="0" spc="-15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8012179" y="2099142"/>
            <a:ext cx="774706" cy="43088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(3+3+4)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8012179" y="2703642"/>
            <a:ext cx="774706" cy="32624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1/3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8012179" y="3392315"/>
            <a:ext cx="774706" cy="32624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(1+2)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8012179" y="4170984"/>
            <a:ext cx="774706" cy="32624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2~3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577336" y="2126910"/>
            <a:ext cx="1382592" cy="32624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1,500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648460" y="4161036"/>
            <a:ext cx="1188193" cy="32624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5" name="제목 114"/>
          <p:cNvSpPr txBox="1">
            <a:spLocks/>
          </p:cNvSpPr>
          <p:nvPr/>
        </p:nvSpPr>
        <p:spPr>
          <a:xfrm>
            <a:off x="341661" y="2889203"/>
            <a:ext cx="658773" cy="69732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인문학</a:t>
            </a:r>
            <a:endParaRPr lang="en-US" altLang="ko-KR" sz="12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진흥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7" name="모서리가 둥근 직사각형 8"/>
          <p:cNvSpPr/>
          <p:nvPr/>
        </p:nvSpPr>
        <p:spPr>
          <a:xfrm>
            <a:off x="1050838" y="4055862"/>
            <a:ext cx="1144189" cy="650856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1059086" y="4212761"/>
            <a:ext cx="1133185" cy="268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lang="ko-KR" altLang="en-US" sz="11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저술출판지원</a:t>
            </a:r>
            <a:endParaRPr lang="ko-KR" altLang="en-US" sz="1100" b="1" kern="0" spc="-12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245469" y="4796602"/>
            <a:ext cx="68148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사업별 세부 신청자격 등은 반드시 신청요강을 확인하여 주시기 바랍니다</a:t>
            </a:r>
            <a:r>
              <a:rPr lang="en-US" altLang="ko-KR" sz="1100" b="1" dirty="0" smtClean="0"/>
              <a:t>. </a:t>
            </a:r>
            <a:endParaRPr lang="ko-KR" altLang="en-US" sz="1100" b="1" dirty="0"/>
          </a:p>
        </p:txBody>
      </p:sp>
      <p:sp>
        <p:nvSpPr>
          <p:cNvPr id="80" name="직사각형 79"/>
          <p:cNvSpPr/>
          <p:nvPr/>
        </p:nvSpPr>
        <p:spPr>
          <a:xfrm>
            <a:off x="6615463" y="2741407"/>
            <a:ext cx="1254187" cy="27699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150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내외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605832" y="3275090"/>
            <a:ext cx="1273449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ko-KR" sz="12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00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이내</a:t>
            </a:r>
            <a:endParaRPr lang="en-US" altLang="ko-KR" sz="1000" kern="0" dirty="0" smtClean="0">
              <a:gradFill>
                <a:gsLst>
                  <a:gs pos="100000">
                    <a:srgbClr val="C00000"/>
                  </a:gs>
                  <a:gs pos="0">
                    <a:srgbClr val="C0504D">
                      <a:lumMod val="50000"/>
                    </a:srgbClr>
                  </a:gs>
                </a:gsLst>
                <a:lin ang="5400000" scaled="0"/>
              </a:gradFill>
              <a:effectLst>
                <a:reflection stA="24000" endPos="45500" dist="25400" dir="5400000" sy="-100000" algn="bl" rotWithShape="0"/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150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이내</a:t>
            </a:r>
            <a:endParaRPr lang="ko-KR" altLang="en-US" sz="1000" dirty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280</a:t>
            </a:r>
            <a:r>
              <a:rPr lang="ko-KR" altLang="en-US" sz="1000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백만 원 </a:t>
            </a:r>
            <a:r>
              <a:rPr lang="ko-KR" altLang="en-US" sz="1000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이내</a:t>
            </a:r>
            <a:endParaRPr lang="en-US" altLang="ko-KR" sz="1000" dirty="0" smtClean="0">
              <a:solidFill>
                <a:prstClr val="black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59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969391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</a:t>
              </a:r>
              <a:r>
                <a:rPr lang="ko-KR" altLang="en-US" dirty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인문학진흥 사업일정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7056275" y="3843"/>
            <a:ext cx="2087247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7128284" y="42313"/>
            <a:ext cx="1969316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인문학진흥  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사업일정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사업요약 및 연간 사업일정 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20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0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/2)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70" name="표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305425"/>
              </p:ext>
            </p:extLst>
          </p:nvPr>
        </p:nvGraphicFramePr>
        <p:xfrm>
          <a:off x="436589" y="1693331"/>
          <a:ext cx="8364523" cy="3096005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1723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5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0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8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83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59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1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사업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연구자 신청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연구개시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시기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책 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공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인문한국</a:t>
                      </a: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(HK)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11.1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집단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인문학대중화</a:t>
                      </a:r>
                      <a:endParaRPr lang="en-US" altLang="ko-KR" sz="14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인문도시</a:t>
                      </a: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하반기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공동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제외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인문전략연구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공동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집단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저술출판지원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2.22.(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)~2.28.(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화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5.1.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상반기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개인</a:t>
                      </a:r>
                      <a:endParaRPr lang="ko-KR" altLang="en-US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포함</a:t>
                      </a:r>
                      <a:endParaRPr lang="ko-KR" alt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1" name="직사각형 70"/>
          <p:cNvSpPr/>
          <p:nvPr/>
        </p:nvSpPr>
        <p:spPr>
          <a:xfrm>
            <a:off x="285459" y="5037721"/>
            <a:ext cx="8577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신규과제 기준이며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사업추진 일정에 따라 일부 변경될 수 있으므로 반드시 신청요강 등 공고</a:t>
            </a:r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공지</a:t>
            </a:r>
            <a:r>
              <a:rPr lang="en-US" altLang="ko-KR" sz="1100" b="1" dirty="0" smtClean="0"/>
              <a:t>) </a:t>
            </a:r>
            <a:r>
              <a:rPr lang="ko-KR" altLang="en-US" sz="1100" b="1" dirty="0" smtClean="0"/>
              <a:t>내용을 확인하시기 바랍니다</a:t>
            </a:r>
            <a:r>
              <a:rPr lang="en-US" altLang="ko-KR" sz="1100" b="1" dirty="0" smtClean="0"/>
              <a:t>.</a:t>
            </a:r>
          </a:p>
          <a:p>
            <a:pPr fontAlgn="base"/>
            <a:r>
              <a:rPr lang="en-US" altLang="ko-KR" sz="1100" b="1" dirty="0"/>
              <a:t>※ </a:t>
            </a:r>
            <a:r>
              <a:rPr lang="en-US" altLang="ko-KR" sz="1100" b="1" dirty="0" smtClean="0"/>
              <a:t> 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책 </a:t>
            </a:r>
            <a:r>
              <a:rPr lang="en-US" altLang="ko-KR" sz="1100" b="1" dirty="0"/>
              <a:t>3</a:t>
            </a:r>
            <a:r>
              <a:rPr lang="ko-KR" altLang="en-US" sz="1100" b="1" dirty="0"/>
              <a:t>공 포함사업이라고 하더라도 현재 수행 중인 과제의 종료일이 </a:t>
            </a:r>
            <a:r>
              <a:rPr lang="en-US" altLang="ko-KR" sz="1100" b="1" dirty="0"/>
              <a:t>2017</a:t>
            </a:r>
            <a:r>
              <a:rPr lang="ko-KR" altLang="en-US" sz="1100" b="1" dirty="0"/>
              <a:t>년 </a:t>
            </a:r>
            <a:r>
              <a:rPr lang="en-US" altLang="ko-KR" sz="1100" b="1" dirty="0"/>
              <a:t>12</a:t>
            </a:r>
            <a:r>
              <a:rPr lang="ko-KR" altLang="en-US" sz="1100" b="1" dirty="0"/>
              <a:t>월 </a:t>
            </a:r>
            <a:r>
              <a:rPr lang="en-US" altLang="ko-KR" sz="1100" b="1" dirty="0"/>
              <a:t>31</a:t>
            </a:r>
            <a:r>
              <a:rPr lang="ko-KR" altLang="en-US" sz="1100" b="1" dirty="0"/>
              <a:t>일 이전이면 과제 수에 </a:t>
            </a:r>
            <a:r>
              <a:rPr lang="ko-KR" altLang="en-US" sz="1100" b="1" dirty="0" smtClean="0"/>
              <a:t>미포함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40931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363609" y="251822"/>
            <a:ext cx="256480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200" i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3200" i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84280" y="938731"/>
            <a:ext cx="6203944" cy="416145"/>
            <a:chOff x="412892" y="1190604"/>
            <a:chExt cx="4800155" cy="416145"/>
          </a:xfrm>
        </p:grpSpPr>
        <p:sp>
          <p:nvSpPr>
            <p:cNvPr id="87" name="직사각형 86"/>
            <p:cNvSpPr/>
            <p:nvPr/>
          </p:nvSpPr>
          <p:spPr>
            <a:xfrm>
              <a:off x="460519" y="1190604"/>
              <a:ext cx="4752528" cy="416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buClr>
                  <a:schemeClr val="accent2"/>
                </a:buClr>
                <a:defRPr/>
              </a:pPr>
              <a:r>
                <a:rPr lang="en-US" altLang="ko-KR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2017</a:t>
              </a:r>
              <a:r>
                <a:rPr lang="ko-KR" altLang="en-US" dirty="0" smtClean="0">
                  <a:gradFill>
                    <a:gsLst>
                      <a:gs pos="2917">
                        <a:schemeClr val="tx2">
                          <a:lumMod val="50000"/>
                        </a:schemeClr>
                      </a:gs>
                      <a:gs pos="11000">
                        <a:schemeClr val="tx2">
                          <a:lumMod val="50000"/>
                        </a:schemeClr>
                      </a:gs>
                    </a:gsLst>
                    <a:lin ang="16200000" scaled="0"/>
                  </a:gradFill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년 인문학진흥 연간 추진일정</a:t>
              </a:r>
              <a:endParaRPr lang="ko-KR" altLang="en-US" sz="1600" dirty="0">
                <a:gradFill>
                  <a:gsLst>
                    <a:gs pos="2917">
                      <a:schemeClr val="tx2">
                        <a:lumMod val="50000"/>
                      </a:schemeClr>
                    </a:gs>
                    <a:gs pos="11000">
                      <a:schemeClr val="tx2">
                        <a:lumMod val="50000"/>
                      </a:schemeClr>
                    </a:gs>
                  </a:gsLst>
                  <a:lin ang="16200000" scaled="0"/>
                </a:gradFill>
                <a:effectLst>
                  <a:innerShdw blurRad="50800" dist="25400" dir="135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8" name="모서리가 둥근 직사각형 87"/>
            <p:cNvSpPr/>
            <p:nvPr/>
          </p:nvSpPr>
          <p:spPr>
            <a:xfrm>
              <a:off x="412892" y="1283756"/>
              <a:ext cx="58613" cy="252000"/>
            </a:xfrm>
            <a:prstGeom prst="roundRect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</a:ln>
            <a:effectLst>
              <a:innerShdw blurRad="12700" dist="12700" dir="13500000">
                <a:schemeClr val="tx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9" name="한쪽 모서리가 잘린 사각형 88"/>
          <p:cNvSpPr/>
          <p:nvPr/>
        </p:nvSpPr>
        <p:spPr>
          <a:xfrm flipH="1">
            <a:off x="6516215" y="3843"/>
            <a:ext cx="2627307" cy="396235"/>
          </a:xfrm>
          <a:prstGeom prst="snip1Rect">
            <a:avLst>
              <a:gd name="adj" fmla="val 40918"/>
            </a:avLst>
          </a:prstGeom>
          <a:solidFill>
            <a:srgbClr val="025B98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0" name="제목 114"/>
          <p:cNvSpPr txBox="1">
            <a:spLocks/>
          </p:cNvSpPr>
          <p:nvPr/>
        </p:nvSpPr>
        <p:spPr>
          <a:xfrm>
            <a:off x="6676358" y="42313"/>
            <a:ext cx="2401364" cy="30708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rPr>
              <a:t>인문학진흥  연간 추진일정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  <a:cs typeface="Arial" pitchFamily="34" charset="0"/>
            </a:endParaRPr>
          </a:p>
        </p:txBody>
      </p:sp>
      <p:sp>
        <p:nvSpPr>
          <p:cNvPr id="69" name="모서리가 둥근 직사각형 8"/>
          <p:cNvSpPr/>
          <p:nvPr/>
        </p:nvSpPr>
        <p:spPr>
          <a:xfrm>
            <a:off x="363609" y="1517254"/>
            <a:ext cx="8518460" cy="34803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75189" y="218488"/>
            <a:ext cx="621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참고</a:t>
            </a:r>
            <a:r>
              <a:rPr lang="en-US" altLang="ko-KR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1] </a:t>
            </a:r>
            <a:r>
              <a:rPr lang="ko-KR" altLang="en-US" sz="24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연간 추진일정</a:t>
            </a:r>
            <a:endParaRPr lang="ko-KR" altLang="en-US" sz="20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3953" y="5064725"/>
            <a:ext cx="857793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신규과제 기준이며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사업추진 일정에 따라 일부 변경될 수 있으므로 반드시 신청요강 등 공고</a:t>
            </a:r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공지</a:t>
            </a:r>
            <a:r>
              <a:rPr lang="en-US" altLang="ko-KR" sz="1100" b="1" dirty="0" smtClean="0"/>
              <a:t>) </a:t>
            </a:r>
            <a:r>
              <a:rPr lang="ko-KR" altLang="en-US" sz="1100" b="1" dirty="0" smtClean="0"/>
              <a:t>내용을 확인하시기 바랍니다</a:t>
            </a:r>
            <a:r>
              <a:rPr lang="en-US" altLang="ko-KR" sz="1100" b="1" dirty="0" smtClean="0"/>
              <a:t>.</a:t>
            </a:r>
            <a:endParaRPr lang="ko-KR" altLang="en-US" sz="1100" b="1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368457"/>
              </p:ext>
            </p:extLst>
          </p:nvPr>
        </p:nvGraphicFramePr>
        <p:xfrm>
          <a:off x="463238" y="1691162"/>
          <a:ext cx="8338153" cy="314630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868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471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6292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사업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11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월</a:t>
                      </a:r>
                    </a:p>
                  </a:txBody>
                  <a:tcPr marT="28800" marB="288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9260"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인문학진흥</a:t>
                      </a:r>
                      <a:endParaRPr lang="ko-KR" altLang="en-US" sz="11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36000"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인문한국</a:t>
                      </a:r>
                      <a:r>
                        <a:rPr lang="en-US" altLang="ko-KR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(HK)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지원</a:t>
                      </a: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1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rgbClr val="7030A0"/>
                          </a:solidFill>
                        </a:rPr>
                        <a:t>개시</a:t>
                      </a:r>
                      <a:endParaRPr lang="ko-KR" altLang="en-US" sz="11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26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인문학대중화</a:t>
                      </a:r>
                      <a:endParaRPr lang="en-US" altLang="ko-KR" sz="11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인문도시</a:t>
                      </a:r>
                      <a:r>
                        <a:rPr lang="en-US" altLang="ko-KR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1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1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92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인문전략연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구</a:t>
                      </a: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신규과제 없음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926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저술출판지원</a:t>
                      </a:r>
                      <a:endParaRPr lang="ko-KR" altLang="en-US" sz="11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공고</a:t>
                      </a: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신청</a:t>
                      </a:r>
                      <a:endParaRPr lang="ko-KR" altLang="en-US" sz="11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개시</a:t>
                      </a:r>
                      <a:endParaRPr lang="ko-KR" altLang="en-US" sz="11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1" dirty="0">
                        <a:solidFill>
                          <a:srgbClr val="7030A0"/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T="28800" marB="288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68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 txBox="1">
            <a:spLocks/>
          </p:cNvSpPr>
          <p:nvPr/>
        </p:nvSpPr>
        <p:spPr>
          <a:xfrm>
            <a:off x="3779912" y="1988840"/>
            <a:ext cx="4932548" cy="1044116"/>
          </a:xfrm>
          <a:prstGeom prst="rect">
            <a:avLst/>
          </a:prstGeom>
        </p:spPr>
        <p:txBody>
          <a:bodyPr anchor="ctr" anchorCtr="0"/>
          <a:lstStyle>
            <a:lvl1pPr marL="360000" algn="l" defTabSz="914400" rtl="0" eaLnBrk="1" latinLnBrk="1" hangingPunct="1">
              <a:spcBef>
                <a:spcPct val="0"/>
              </a:spcBef>
              <a:buNone/>
              <a:defRPr sz="3500" b="1" kern="1200" spc="-150" baseline="0">
                <a:solidFill>
                  <a:schemeClr val="tx1"/>
                </a:solidFill>
                <a:effectLst>
                  <a:outerShdw blurRad="63500" dist="63500" dir="2700000" algn="tl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ko-KR" altLang="en-US" sz="6000" kern="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6000" kern="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endParaRPr lang="ko-KR" altLang="en-US" sz="5400" dirty="0">
              <a:effectLst>
                <a:outerShdw blurRad="38100" dist="38100" dir="27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993793" y="3897052"/>
            <a:ext cx="2264561" cy="395966"/>
            <a:chOff x="5580112" y="6147887"/>
            <a:chExt cx="2264561" cy="395966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6147887"/>
              <a:ext cx="931685" cy="395966"/>
            </a:xfrm>
            <a:prstGeom prst="rect">
              <a:avLst/>
            </a:prstGeom>
            <a:ln>
              <a:noFill/>
            </a:ln>
            <a:extLst/>
          </p:spPr>
        </p:pic>
        <p:pic>
          <p:nvPicPr>
            <p:cNvPr id="11" name="Picture 7" descr="연국연구재단 CI5 사본(S)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6147887"/>
              <a:ext cx="1256449" cy="395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1640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2">
      <a:majorFont>
        <a:latin typeface="Arial"/>
        <a:ea typeface="맑은 고딕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24867</TotalTime>
  <Words>8010</Words>
  <Application>Microsoft Office PowerPoint</Application>
  <PresentationFormat>화면 슬라이드 쇼(4:3)</PresentationFormat>
  <Paragraphs>1923</Paragraphs>
  <Slides>69</Slides>
  <Notes>52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5</vt:i4>
      </vt:variant>
      <vt:variant>
        <vt:lpstr>슬라이드 제목</vt:lpstr>
      </vt:variant>
      <vt:variant>
        <vt:i4>69</vt:i4>
      </vt:variant>
    </vt:vector>
  </HeadingPairs>
  <TitlesOfParts>
    <vt:vector size="93" baseType="lpstr">
      <vt:lpstr>Apple SD 산돌고딕 Neo 볼드체</vt:lpstr>
      <vt:lpstr>Apple SD 산돌고딕 Neo 일반체</vt:lpstr>
      <vt:lpstr>Helvetica Neue Medium</vt:lpstr>
      <vt:lpstr>HY견고딕</vt:lpstr>
      <vt:lpstr>HY울릉도B</vt:lpstr>
      <vt:lpstr>HY중고딕</vt:lpstr>
      <vt:lpstr>HY헤드라인M</vt:lpstr>
      <vt:lpstr>굴림</vt:lpstr>
      <vt:lpstr>나눔고딕 ExtraBold</vt:lpstr>
      <vt:lpstr>나눔바른고딕</vt:lpstr>
      <vt:lpstr>맑은 고딕</vt:lpstr>
      <vt:lpstr>-윤고딕330</vt:lpstr>
      <vt:lpstr>한양중고딕</vt:lpstr>
      <vt:lpstr>Arial</vt:lpstr>
      <vt:lpstr>Arial Black</vt:lpstr>
      <vt:lpstr>Helvetica</vt:lpstr>
      <vt:lpstr>Wingdings</vt:lpstr>
      <vt:lpstr>Wingdings 2</vt:lpstr>
      <vt:lpstr>Wingdings 3</vt:lpstr>
      <vt:lpstr>1_디자인 사용자 지정</vt:lpstr>
      <vt:lpstr>디자인 사용자 지정</vt:lpstr>
      <vt:lpstr>2_디자인 사용자 지정</vt:lpstr>
      <vt:lpstr>3_디자인 사용자 지정</vt:lpstr>
      <vt:lpstr>4_디자인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c208</dc:creator>
  <cp:lastModifiedBy>Windows 사용자</cp:lastModifiedBy>
  <cp:revision>2202</cp:revision>
  <cp:lastPrinted>2017-01-17T13:37:05Z</cp:lastPrinted>
  <dcterms:created xsi:type="dcterms:W3CDTF">2012-09-12T06:39:59Z</dcterms:created>
  <dcterms:modified xsi:type="dcterms:W3CDTF">2017-04-13T00:08:07Z</dcterms:modified>
</cp:coreProperties>
</file>